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53"/>
  </p:notesMasterIdLst>
  <p:handoutMasterIdLst>
    <p:handoutMasterId r:id="rId54"/>
  </p:handoutMasterIdLst>
  <p:sldIdLst>
    <p:sldId id="394" r:id="rId3"/>
    <p:sldId id="523" r:id="rId4"/>
    <p:sldId id="524" r:id="rId5"/>
    <p:sldId id="525" r:id="rId6"/>
    <p:sldId id="526" r:id="rId7"/>
    <p:sldId id="527" r:id="rId8"/>
    <p:sldId id="528" r:id="rId9"/>
    <p:sldId id="529" r:id="rId10"/>
    <p:sldId id="583" r:id="rId11"/>
    <p:sldId id="531" r:id="rId12"/>
    <p:sldId id="532" r:id="rId13"/>
    <p:sldId id="533" r:id="rId14"/>
    <p:sldId id="534" r:id="rId15"/>
    <p:sldId id="581" r:id="rId16"/>
    <p:sldId id="535" r:id="rId17"/>
    <p:sldId id="584" r:id="rId18"/>
    <p:sldId id="537" r:id="rId19"/>
    <p:sldId id="538" r:id="rId20"/>
    <p:sldId id="539" r:id="rId21"/>
    <p:sldId id="540" r:id="rId22"/>
    <p:sldId id="585" r:id="rId23"/>
    <p:sldId id="542" r:id="rId24"/>
    <p:sldId id="543" r:id="rId25"/>
    <p:sldId id="582" r:id="rId26"/>
    <p:sldId id="545" r:id="rId27"/>
    <p:sldId id="546" r:id="rId28"/>
    <p:sldId id="586" r:id="rId29"/>
    <p:sldId id="548" r:id="rId30"/>
    <p:sldId id="587" r:id="rId31"/>
    <p:sldId id="550" r:id="rId32"/>
    <p:sldId id="588" r:id="rId33"/>
    <p:sldId id="552" r:id="rId34"/>
    <p:sldId id="553" r:id="rId35"/>
    <p:sldId id="554" r:id="rId36"/>
    <p:sldId id="555" r:id="rId37"/>
    <p:sldId id="589" r:id="rId38"/>
    <p:sldId id="557" r:id="rId39"/>
    <p:sldId id="558" r:id="rId40"/>
    <p:sldId id="559" r:id="rId41"/>
    <p:sldId id="560" r:id="rId42"/>
    <p:sldId id="564" r:id="rId43"/>
    <p:sldId id="562" r:id="rId44"/>
    <p:sldId id="563" r:id="rId45"/>
    <p:sldId id="565" r:id="rId46"/>
    <p:sldId id="590" r:id="rId47"/>
    <p:sldId id="592" r:id="rId48"/>
    <p:sldId id="591" r:id="rId49"/>
    <p:sldId id="513" r:id="rId50"/>
    <p:sldId id="514" r:id="rId51"/>
    <p:sldId id="393" r:id="rId5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A010"/>
    <a:srgbClr val="FFFFFF"/>
    <a:srgbClr val="C6C0AA"/>
    <a:srgbClr val="F9F0AB"/>
    <a:srgbClr val="F9E6AB"/>
    <a:srgbClr val="F9FAAB"/>
    <a:srgbClr val="767691"/>
    <a:srgbClr val="7676AA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01" autoAdjust="0"/>
    <p:restoredTop sz="94660" autoAdjust="0"/>
  </p:normalViewPr>
  <p:slideViewPr>
    <p:cSldViewPr>
      <p:cViewPr varScale="1">
        <p:scale>
          <a:sx n="92" d="100"/>
          <a:sy n="92" d="100"/>
        </p:scale>
        <p:origin x="264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5/11/2015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5/11/2015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79752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870579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99538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825604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351A60-BC04-4D56-8364-D10D2FD458CF}" type="slidenum">
              <a:rPr lang="en-US"/>
              <a:pPr/>
              <a:t>32</a:t>
            </a:fld>
            <a:r>
              <a:rPr lang="en-US" dirty="0"/>
              <a:t>##</a:t>
            </a:r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95135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2679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301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6450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E23597-FBBC-42B6-95B8-38385222AA31}" type="slidenum">
              <a:rPr lang="en-US"/>
              <a:pPr/>
              <a:t>41</a:t>
            </a:fld>
            <a:r>
              <a:rPr lang="en-US" dirty="0"/>
              <a:t>##</a:t>
            </a:r>
          </a:p>
        </p:txBody>
      </p:sp>
      <p:sp>
        <p:nvSpPr>
          <p:cNvPr id="67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7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113236"/>
            <a:ext cx="5733818" cy="3472271"/>
          </a:xfrm>
        </p:spPr>
        <p:txBody>
          <a:bodyPr/>
          <a:lstStyle/>
          <a:p>
            <a:pPr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Introducing the </a:t>
            </a:r>
            <a:r>
              <a:rPr lang="en-US" dirty="0" err="1"/>
              <a:t>StringBuffer</a:t>
            </a:r>
            <a:r>
              <a:rPr lang="en-US" dirty="0"/>
              <a:t> Class</a:t>
            </a:r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 err="1">
                <a:latin typeface="Courier New" pitchFamily="49" charset="0"/>
              </a:rPr>
              <a:t>StringBuffer</a:t>
            </a:r>
            <a:r>
              <a:rPr lang="en-US" dirty="0"/>
              <a:t> represents strings that can be modified and extended at run time. The following example creates three new </a:t>
            </a:r>
            <a:r>
              <a:rPr lang="en-US" dirty="0">
                <a:latin typeface="Courier New" pitchFamily="49" charset="0"/>
              </a:rPr>
              <a:t>String</a:t>
            </a:r>
            <a:r>
              <a:rPr lang="en-US" dirty="0"/>
              <a:t> objects, and copies all the characters each time a new </a:t>
            </a:r>
            <a:r>
              <a:rPr lang="en-US" dirty="0">
                <a:latin typeface="Courier New" pitchFamily="49" charset="0"/>
              </a:rPr>
              <a:t>String</a:t>
            </a:r>
            <a:r>
              <a:rPr lang="en-US" dirty="0"/>
              <a:t> is created: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String quote = </a:t>
            </a:r>
            <a:r>
              <a:rPr lang="en-US" dirty="0" smtClean="0"/>
              <a:t>"Fasten </a:t>
            </a:r>
            <a:r>
              <a:rPr lang="en-US" dirty="0"/>
              <a:t>your seatbelts, </a:t>
            </a:r>
            <a:r>
              <a:rPr lang="en-US" dirty="0" smtClean="0"/>
              <a:t>";</a:t>
            </a:r>
            <a:endParaRPr lang="en-US" dirty="0"/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quote = quote + </a:t>
            </a:r>
            <a:r>
              <a:rPr lang="en-US" dirty="0" smtClean="0"/>
              <a:t>"it's </a:t>
            </a:r>
            <a:r>
              <a:rPr lang="en-US" dirty="0"/>
              <a:t>going to be a bumpy night</a:t>
            </a:r>
            <a:r>
              <a:rPr lang="en-US" dirty="0" smtClean="0"/>
              <a:t>.";</a:t>
            </a:r>
            <a:endParaRPr lang="en-US" dirty="0"/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It is more efficient to </a:t>
            </a:r>
            <a:r>
              <a:rPr lang="en-US" dirty="0" err="1"/>
              <a:t>preallocate</a:t>
            </a:r>
            <a:r>
              <a:rPr lang="en-US" dirty="0"/>
              <a:t> the amount of space required using the </a:t>
            </a:r>
            <a:r>
              <a:rPr lang="en-US" dirty="0" err="1">
                <a:latin typeface="Courier New" pitchFamily="49" charset="0"/>
              </a:rPr>
              <a:t>StringBuffer</a:t>
            </a:r>
            <a:r>
              <a:rPr lang="en-US" dirty="0"/>
              <a:t> constructor, and its </a:t>
            </a:r>
            <a:r>
              <a:rPr lang="en-US" dirty="0">
                <a:latin typeface="Courier New" pitchFamily="49" charset="0"/>
              </a:rPr>
              <a:t>append()</a:t>
            </a:r>
            <a:r>
              <a:rPr lang="en-US" dirty="0"/>
              <a:t> method as follows: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 err="1"/>
              <a:t>StringBuffer</a:t>
            </a:r>
            <a:r>
              <a:rPr lang="en-US" dirty="0"/>
              <a:t> quote = new </a:t>
            </a:r>
            <a:r>
              <a:rPr lang="en-US" dirty="0" err="1"/>
              <a:t>StringBuffer</a:t>
            </a:r>
            <a:r>
              <a:rPr lang="en-US" dirty="0"/>
              <a:t>(60); // </a:t>
            </a:r>
            <a:r>
              <a:rPr lang="en-US" dirty="0" err="1"/>
              <a:t>alloc</a:t>
            </a:r>
            <a:r>
              <a:rPr lang="en-US" dirty="0"/>
              <a:t> 60 chars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 err="1"/>
              <a:t>quote.append</a:t>
            </a:r>
            <a:r>
              <a:rPr lang="en-US" dirty="0" smtClean="0"/>
              <a:t>("Fasten </a:t>
            </a:r>
            <a:r>
              <a:rPr lang="en-US" dirty="0"/>
              <a:t>your seatbelts, </a:t>
            </a:r>
            <a:r>
              <a:rPr lang="en-US" dirty="0" smtClean="0"/>
              <a:t>");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quote.append</a:t>
            </a:r>
            <a:r>
              <a:rPr lang="en-US" dirty="0" smtClean="0"/>
              <a:t>(" it's </a:t>
            </a:r>
            <a:r>
              <a:rPr lang="en-US" dirty="0"/>
              <a:t>going to be a bumpy night. </a:t>
            </a:r>
            <a:r>
              <a:rPr lang="en-US" dirty="0" smtClean="0"/>
              <a:t>");</a:t>
            </a:r>
            <a:endParaRPr lang="en-US" dirty="0"/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 err="1">
                <a:latin typeface="Courier New" pitchFamily="49" charset="0"/>
              </a:rPr>
              <a:t>StringBuffer</a:t>
            </a:r>
            <a:r>
              <a:rPr lang="en-US" dirty="0"/>
              <a:t> also provides a number of overloaded </a:t>
            </a:r>
            <a:r>
              <a:rPr lang="en-US" dirty="0">
                <a:latin typeface="Courier New" pitchFamily="49" charset="0"/>
              </a:rPr>
              <a:t>insert()</a:t>
            </a:r>
            <a:r>
              <a:rPr lang="en-US" dirty="0"/>
              <a:t> methods for inserting various types of data at a particular location in the string buffer.</a:t>
            </a:r>
          </a:p>
          <a:p>
            <a:pPr>
              <a:lnSpc>
                <a:spcPct val="95000"/>
              </a:lnSpc>
              <a:spcBef>
                <a:spcPct val="5000"/>
              </a:spcBef>
            </a:pPr>
            <a:r>
              <a:rPr lang="en-US" dirty="0">
                <a:solidFill>
                  <a:srgbClr val="0000FF"/>
                </a:solidFill>
              </a:rPr>
              <a:t>Instructor Note</a:t>
            </a:r>
          </a:p>
          <a:p>
            <a:pPr lvl="1">
              <a:lnSpc>
                <a:spcPct val="95000"/>
              </a:lnSpc>
              <a:spcBef>
                <a:spcPct val="0"/>
              </a:spcBef>
            </a:pPr>
            <a:r>
              <a:rPr lang="en-US" dirty="0">
                <a:solidFill>
                  <a:srgbClr val="0000FF"/>
                </a:solidFill>
              </a:rPr>
              <a:t>The example in the slide uses </a:t>
            </a:r>
            <a:r>
              <a:rPr lang="en-US" dirty="0" err="1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to reverse the characters in a string. A </a:t>
            </a:r>
            <a:r>
              <a:rPr lang="en-US" dirty="0" err="1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 is created, with the same length as the string. The loop traverses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parameter in reverse order and appends each of its characters to the </a:t>
            </a:r>
            <a:r>
              <a:rPr lang="en-US" dirty="0" err="1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 by using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append()</a:t>
            </a:r>
            <a:r>
              <a:rPr lang="en-US" dirty="0">
                <a:solidFill>
                  <a:srgbClr val="0000FF"/>
                </a:solidFill>
              </a:rPr>
              <a:t>. The </a:t>
            </a:r>
            <a:r>
              <a:rPr lang="en-US" dirty="0" err="1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therefore holds a reverse copy of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parameter. At the end of the method, a new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 </a:t>
            </a:r>
            <a:r>
              <a:rPr lang="en-US" dirty="0">
                <a:solidFill>
                  <a:srgbClr val="0000FF"/>
                </a:solidFill>
              </a:rPr>
              <a:t>object is created from the </a:t>
            </a:r>
            <a:r>
              <a:rPr lang="en-US" dirty="0" err="1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object, and this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is returned from the method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78365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633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57B27E-985F-48B3-8850-E7A19971FA51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68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0067757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47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704398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6036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815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0AED83-1E2C-4642-B1EB-70888621CCB7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53541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5A3E0C-18BB-4CFB-BC80-588D4BBA5B80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130830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67986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387B40-4AD3-4CEA-8721-B0060BA3004F}" type="slidenum">
              <a:rPr lang="en-US"/>
              <a:pPr/>
              <a:t>10</a:t>
            </a:fld>
            <a:r>
              <a:rPr lang="en-US" dirty="0"/>
              <a:t>##</a:t>
            </a:r>
          </a:p>
        </p:txBody>
      </p:sp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57096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81988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C080-C230-4FC9-8855-25F93EDE6954}" type="slidenum">
              <a:rPr lang="en-US"/>
              <a:pPr/>
              <a:t>17</a:t>
            </a:fld>
            <a:r>
              <a:rPr lang="en-US" dirty="0"/>
              <a:t>##</a:t>
            </a: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83705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04471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bg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46.png"/><Relationship Id="rId3" Type="http://schemas.openxmlformats.org/officeDocument/2006/relationships/hyperlink" Target="http://www.vivacom.bg/" TargetMode="External"/><Relationship Id="rId21" Type="http://schemas.openxmlformats.org/officeDocument/2006/relationships/hyperlink" Target="https://softuni.bg/courses/advanced-csharp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43.png"/><Relationship Id="rId17" Type="http://schemas.openxmlformats.org/officeDocument/2006/relationships/hyperlink" Target="http://www.luxoft.com/" TargetMode="External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45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42.png"/><Relationship Id="rId19" Type="http://schemas.openxmlformats.org/officeDocument/2006/relationships/hyperlink" Target="http://www.indeavr.com/" TargetMode="External"/><Relationship Id="rId4" Type="http://schemas.openxmlformats.org/officeDocument/2006/relationships/image" Target="../media/image39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telerikacademy.com/Courses/Courses/Details/219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1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1142842"/>
            <a:ext cx="8215099" cy="987666"/>
          </a:xfrm>
        </p:spPr>
        <p:txBody>
          <a:bodyPr>
            <a:normAutofit/>
          </a:bodyPr>
          <a:lstStyle/>
          <a:p>
            <a:r>
              <a:rPr lang="en-US" dirty="0" smtClean="0"/>
              <a:t>Strings and Text Processing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3" y="2286000"/>
            <a:ext cx="8215099" cy="778736"/>
          </a:xfrm>
        </p:spPr>
        <p:txBody>
          <a:bodyPr>
            <a:normAutofit/>
          </a:bodyPr>
          <a:lstStyle/>
          <a:p>
            <a:r>
              <a:rPr lang="en-US" dirty="0"/>
              <a:t>Processing </a:t>
            </a:r>
            <a:r>
              <a:rPr lang="en-US" dirty="0" smtClean="0"/>
              <a:t>and Manipulating Text</a:t>
            </a:r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softuni.bg</a:t>
            </a:r>
            <a:endParaRPr lang="en-US" dirty="0"/>
          </a:p>
        </p:txBody>
      </p:sp>
      <p:pic>
        <p:nvPicPr>
          <p:cNvPr id="1032" name="Picture 8" descr="Ball-of-thick-string-007.jpg (460×276)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028" y="3603709"/>
            <a:ext cx="4216086" cy="252965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http://fitsnews.com/wp-content/uploads/2011/05/strings-attached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2" y="3765476"/>
            <a:ext cx="3169046" cy="18760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 descr="http://www.hollywood.org/cosmology/images/Higgs_boson/partikels_base-200-3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551" y="1578494"/>
            <a:ext cx="2662286" cy="2582418"/>
          </a:xfrm>
          <a:prstGeom prst="roundRect">
            <a:avLst>
              <a:gd name="adj" fmla="val 6379"/>
            </a:avLst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6" y="4816696"/>
            <a:ext cx="8938472" cy="820600"/>
          </a:xfrm>
        </p:spPr>
        <p:txBody>
          <a:bodyPr/>
          <a:lstStyle/>
          <a:p>
            <a:r>
              <a:rPr lang="en-US" dirty="0"/>
              <a:t>Creating and Using </a:t>
            </a:r>
            <a:r>
              <a:rPr lang="en-US" dirty="0" smtClean="0"/>
              <a:t>Strings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5754968"/>
            <a:ext cx="9906000" cy="950632"/>
          </a:xfrm>
        </p:spPr>
        <p:txBody>
          <a:bodyPr/>
          <a:lstStyle/>
          <a:p>
            <a:r>
              <a:rPr lang="en-US" dirty="0"/>
              <a:t>Declaring, Creating, Reading and </a:t>
            </a:r>
            <a:r>
              <a:rPr lang="en-US" dirty="0" smtClean="0"/>
              <a:t>Printing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3418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5" name="Rectangle 3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 smtClean="0"/>
              <a:t>Several ways </a:t>
            </a:r>
            <a:r>
              <a:rPr lang="en-US" sz="3600" dirty="0"/>
              <a:t>of declaring string variables: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Using</a:t>
            </a:r>
            <a:r>
              <a:rPr lang="bg-BG" sz="3400" dirty="0"/>
              <a:t> </a:t>
            </a:r>
            <a:r>
              <a:rPr lang="en-US" sz="3400" dirty="0"/>
              <a:t>the</a:t>
            </a:r>
            <a:r>
              <a:rPr lang="bg-BG" sz="3400" dirty="0"/>
              <a:t> C# </a:t>
            </a:r>
            <a:r>
              <a:rPr lang="en-US" sz="3400" dirty="0"/>
              <a:t>keyword</a:t>
            </a:r>
            <a:r>
              <a:rPr lang="bg-BG" sz="3400" dirty="0"/>
              <a:t> </a:t>
            </a: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endParaRPr lang="en-US" sz="3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sz="3400" dirty="0" smtClean="0"/>
              <a:t>Using the .NET's  fully </a:t>
            </a:r>
            <a:r>
              <a:rPr lang="en-US" sz="3400" dirty="0"/>
              <a:t>qualified </a:t>
            </a:r>
            <a:r>
              <a:rPr lang="en-US" sz="3400" dirty="0" smtClean="0"/>
              <a:t>class </a:t>
            </a:r>
            <a:r>
              <a:rPr lang="en-US" sz="3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System.String</a:t>
            </a:r>
          </a:p>
          <a:p>
            <a:pPr lvl="1">
              <a:lnSpc>
                <a:spcPct val="100000"/>
              </a:lnSpc>
            </a:pPr>
            <a:endParaRPr lang="en-US" sz="3600" u="sng" dirty="0"/>
          </a:p>
          <a:p>
            <a:pPr lvl="1">
              <a:lnSpc>
                <a:spcPct val="100000"/>
              </a:lnSpc>
            </a:pPr>
            <a:endParaRPr lang="en-US" sz="3600" u="sng" dirty="0"/>
          </a:p>
          <a:p>
            <a:pPr lvl="1">
              <a:lnSpc>
                <a:spcPct val="100000"/>
              </a:lnSpc>
              <a:spcBef>
                <a:spcPts val="3000"/>
              </a:spcBef>
            </a:pPr>
            <a:r>
              <a:rPr lang="en-US" sz="3400" dirty="0"/>
              <a:t>The above </a:t>
            </a:r>
            <a:r>
              <a:rPr lang="en-US" sz="3400" dirty="0" smtClean="0"/>
              <a:t>three </a:t>
            </a:r>
            <a:r>
              <a:rPr lang="en-US" sz="3400" dirty="0"/>
              <a:t>declarations are equivalent</a:t>
            </a:r>
          </a:p>
        </p:txBody>
      </p:sp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Strings</a:t>
            </a:r>
            <a:endParaRPr lang="bg-BG" dirty="0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989012" y="3303352"/>
            <a:ext cx="7202992" cy="11695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str1;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System.String str2;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str3;</a:t>
            </a:r>
          </a:p>
        </p:txBody>
      </p:sp>
      <p:pic>
        <p:nvPicPr>
          <p:cNvPr id="65538" name="Picture 2" descr="http://www.new-science-theory.com/string-theory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4412" y="3678079"/>
            <a:ext cx="1433400" cy="15896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1795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Strings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Before initializing, a string variable has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dirty="0" smtClean="0"/>
              <a:t>value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Strings can be initialized by: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Assigning a </a:t>
            </a:r>
            <a:r>
              <a:rPr lang="en-US" dirty="0" smtClean="0"/>
              <a:t>string </a:t>
            </a:r>
            <a:r>
              <a:rPr lang="en-US" dirty="0"/>
              <a:t>literal to the string </a:t>
            </a:r>
            <a:r>
              <a:rPr lang="en-US" dirty="0" smtClean="0"/>
              <a:t>variable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Assigning the value of another string </a:t>
            </a:r>
            <a:r>
              <a:rPr lang="en-US" dirty="0" smtClean="0"/>
              <a:t>variable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Assigning the result of operation of type </a:t>
            </a:r>
            <a:r>
              <a:rPr lang="en-US" dirty="0" smtClean="0"/>
              <a:t>string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Using the string constructor –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new string()</a:t>
            </a:r>
          </a:p>
        </p:txBody>
      </p:sp>
      <p:pic>
        <p:nvPicPr>
          <p:cNvPr id="64513" name="Picture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412" y="5181600"/>
            <a:ext cx="6400800" cy="1362075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7890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Strings (2)</a:t>
            </a:r>
            <a:endParaRPr lang="bg-BG" dirty="0"/>
          </a:p>
        </p:txBody>
      </p:sp>
      <p:sp>
        <p:nvSpPr>
          <p:cNvPr id="6205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 smtClean="0"/>
              <a:t>Uninitialized </a:t>
            </a:r>
            <a:r>
              <a:rPr lang="en-US" sz="3600" dirty="0"/>
              <a:t>variables </a:t>
            </a:r>
            <a:r>
              <a:rPr lang="en-US" sz="3600" dirty="0" smtClean="0"/>
              <a:t>have </a:t>
            </a:r>
            <a:r>
              <a:rPr lang="en-US" sz="3600" dirty="0"/>
              <a:t>value of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</a:p>
          <a:p>
            <a:pPr>
              <a:lnSpc>
                <a:spcPct val="100000"/>
              </a:lnSpc>
            </a:pPr>
            <a:endParaRPr lang="en-US" sz="3600" dirty="0"/>
          </a:p>
          <a:p>
            <a:pPr>
              <a:lnSpc>
                <a:spcPct val="100000"/>
              </a:lnSpc>
            </a:pPr>
            <a:r>
              <a:rPr lang="en-US" sz="3600" dirty="0"/>
              <a:t>Assigning a string literal</a:t>
            </a:r>
          </a:p>
          <a:p>
            <a:pPr>
              <a:lnSpc>
                <a:spcPct val="100000"/>
              </a:lnSpc>
            </a:pPr>
            <a:endParaRPr lang="en-US" sz="36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600" dirty="0"/>
              <a:t>Assigning from another string variable</a:t>
            </a:r>
          </a:p>
          <a:p>
            <a:pPr>
              <a:lnSpc>
                <a:spcPct val="100000"/>
              </a:lnSpc>
            </a:pPr>
            <a:endParaRPr lang="en-US" sz="3600" dirty="0"/>
          </a:p>
        </p:txBody>
      </p:sp>
      <p:sp>
        <p:nvSpPr>
          <p:cNvPr id="620548" name="Rectangle 4"/>
          <p:cNvSpPr>
            <a:spLocks noChangeArrowheads="1"/>
          </p:cNvSpPr>
          <p:nvPr/>
        </p:nvSpPr>
        <p:spPr bwMode="auto">
          <a:xfrm>
            <a:off x="684212" y="1918205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str;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equal to null</a:t>
            </a:r>
          </a:p>
        </p:txBody>
      </p:sp>
      <p:sp>
        <p:nvSpPr>
          <p:cNvPr id="620549" name="Rectangle 5"/>
          <p:cNvSpPr>
            <a:spLocks noChangeArrowheads="1"/>
          </p:cNvSpPr>
          <p:nvPr/>
        </p:nvSpPr>
        <p:spPr bwMode="auto">
          <a:xfrm>
            <a:off x="684212" y="3292550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"I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am a string literal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20550" name="Rectangle 6"/>
          <p:cNvSpPr>
            <a:spLocks noChangeArrowheads="1"/>
          </p:cNvSpPr>
          <p:nvPr/>
        </p:nvSpPr>
        <p:spPr bwMode="auto">
          <a:xfrm>
            <a:off x="684212" y="4776180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str2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6722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Strings </a:t>
            </a:r>
            <a:r>
              <a:rPr lang="en-US" dirty="0" smtClean="0"/>
              <a:t>(3)</a:t>
            </a:r>
            <a:endParaRPr lang="bg-BG" dirty="0"/>
          </a:p>
        </p:txBody>
      </p:sp>
      <p:sp>
        <p:nvSpPr>
          <p:cNvPr id="6205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600" dirty="0" smtClean="0"/>
              <a:t>Assigning from the result of a string operation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600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600" dirty="0" smtClean="0"/>
              <a:t>Using the string constructor with a repeating </a:t>
            </a:r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600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600" dirty="0" smtClean="0"/>
              <a:t>Using the string constructor with a </a:t>
            </a:r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char[]</a:t>
            </a:r>
            <a:endParaRPr lang="en-US" sz="3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6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600" dirty="0"/>
          </a:p>
        </p:txBody>
      </p:sp>
      <p:sp>
        <p:nvSpPr>
          <p:cNvPr id="620549" name="Rectangle 5"/>
          <p:cNvSpPr>
            <a:spLocks noChangeArrowheads="1"/>
          </p:cNvSpPr>
          <p:nvPr/>
        </p:nvSpPr>
        <p:spPr bwMode="auto">
          <a:xfrm>
            <a:off x="684212" y="3474633"/>
            <a:ext cx="10439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string('*', 20);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20550" name="Rectangle 6"/>
          <p:cNvSpPr>
            <a:spLocks noChangeArrowheads="1"/>
          </p:cNvSpPr>
          <p:nvPr/>
        </p:nvSpPr>
        <p:spPr bwMode="auto">
          <a:xfrm>
            <a:off x="684212" y="5098054"/>
            <a:ext cx="10439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string({ 'h', 'e', 'l', 'l', 'o' });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20551" name="Rectangle 7"/>
          <p:cNvSpPr>
            <a:spLocks noChangeArrowheads="1"/>
          </p:cNvSpPr>
          <p:nvPr/>
        </p:nvSpPr>
        <p:spPr bwMode="auto">
          <a:xfrm>
            <a:off x="684212" y="1998498"/>
            <a:ext cx="10439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42.ToString();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87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05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Reading strings from the console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 the method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ReadLine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05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</a:t>
            </a:r>
            <a:r>
              <a:rPr lang="en-US" dirty="0" smtClean="0"/>
              <a:t>and </a:t>
            </a:r>
            <a:r>
              <a:rPr lang="en-US" dirty="0"/>
              <a:t>Printing Strings</a:t>
            </a:r>
            <a:endParaRPr lang="bg-BG" dirty="0"/>
          </a:p>
        </p:txBody>
      </p:sp>
      <p:sp>
        <p:nvSpPr>
          <p:cNvPr id="605188" name="Rectangle 4"/>
          <p:cNvSpPr>
            <a:spLocks noChangeArrowheads="1"/>
          </p:cNvSpPr>
          <p:nvPr/>
        </p:nvSpPr>
        <p:spPr bwMode="auto">
          <a:xfrm>
            <a:off x="912812" y="2626974"/>
            <a:ext cx="10287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Console.ReadLine();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</p:txBody>
      </p:sp>
      <p:sp>
        <p:nvSpPr>
          <p:cNvPr id="605195" name="Rectangle 11"/>
          <p:cNvSpPr>
            <a:spLocks noChangeArrowheads="1"/>
          </p:cNvSpPr>
          <p:nvPr/>
        </p:nvSpPr>
        <p:spPr bwMode="auto">
          <a:xfrm>
            <a:off x="907510" y="4564492"/>
            <a:ext cx="10292302" cy="18876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("Please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enter your name: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 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Console.ReadLine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("Hello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{0}!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name);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("Welcome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 our party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!");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48460" y="3274219"/>
            <a:ext cx="10040396" cy="1223962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noProof="1" smtClean="0">
                <a:latin typeface="+mj-lt"/>
                <a:cs typeface="Consolas" pitchFamily="49" charset="0"/>
              </a:rPr>
              <a:t>Printing strings to the console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latin typeface="+mj-lt"/>
                <a:cs typeface="Consolas" pitchFamily="49" charset="0"/>
              </a:rPr>
              <a:t>Use the methods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Write()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noProof="1" smtClean="0">
                <a:latin typeface="+mj-lt"/>
                <a:cs typeface="Consolas" pitchFamily="49" charset="0"/>
              </a:rPr>
              <a:t>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WriteLine()</a:t>
            </a:r>
          </a:p>
        </p:txBody>
      </p:sp>
    </p:spTree>
    <p:extLst>
      <p:ext uri="{BB962C8B-B14F-4D97-AF65-F5344CB8AC3E}">
        <p14:creationId xmlns:p14="http://schemas.microsoft.com/office/powerpoint/2010/main" val="35876049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Reading and Printing Strings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" name="Picture 2" descr="C:\Trash\string-theory--transparent.png"/>
          <p:cNvPicPr>
            <a:picLocks noChangeAspect="1" noChangeArrowheads="1"/>
          </p:cNvPicPr>
          <p:nvPr/>
        </p:nvPicPr>
        <p:blipFill>
          <a:blip r:embed="rId3" cstate="screen">
            <a:lum bright="3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2" y="1066800"/>
            <a:ext cx="4360082" cy="3600450"/>
          </a:xfrm>
          <a:prstGeom prst="rect">
            <a:avLst/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09971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8" name="Rectangle 6"/>
          <p:cNvSpPr>
            <a:spLocks noGrp="1" noChangeArrowheads="1"/>
          </p:cNvSpPr>
          <p:nvPr>
            <p:ph type="title"/>
          </p:nvPr>
        </p:nvSpPr>
        <p:spPr>
          <a:xfrm>
            <a:off x="1626222" y="4441336"/>
            <a:ext cx="8938472" cy="820600"/>
          </a:xfrm>
          <a:noFill/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Manipulating Strings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6222" y="5287510"/>
            <a:ext cx="8938472" cy="1339204"/>
          </a:xfrm>
        </p:spPr>
        <p:txBody>
          <a:bodyPr/>
          <a:lstStyle/>
          <a:p>
            <a:r>
              <a:rPr lang="en-US" dirty="0"/>
              <a:t>Comparing, Concatenating, Searching, Extracting Substrings, </a:t>
            </a:r>
            <a:r>
              <a:rPr lang="en-US" dirty="0" smtClean="0"/>
              <a:t>Splitting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3198812" y="914400"/>
            <a:ext cx="7255266" cy="3255249"/>
            <a:chOff x="1598108" y="2993151"/>
            <a:chExt cx="7255266" cy="3255249"/>
          </a:xfrm>
        </p:grpSpPr>
        <p:pic>
          <p:nvPicPr>
            <p:cNvPr id="60417" name="Picture 1" descr="C:\Trash\sinaps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8108" y="3560312"/>
              <a:ext cx="5793292" cy="2688088"/>
            </a:xfrm>
            <a:prstGeom prst="rect">
              <a:avLst/>
            </a:prstGeom>
            <a:noFill/>
          </p:spPr>
        </p:pic>
        <p:pic>
          <p:nvPicPr>
            <p:cNvPr id="1030" name="Picture 6" descr="http://images.wikia.com/fallout/images/6/6e/Tweezers.pn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65600">
              <a:off x="4639355" y="2993151"/>
              <a:ext cx="4214019" cy="2208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744374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76173" name="Rectangle 1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Several ways to compare </a:t>
            </a:r>
            <a:r>
              <a:rPr lang="en-US" dirty="0"/>
              <a:t>two strings: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Dictionary-based string comparison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en-US" dirty="0" smtClean="0"/>
              <a:t>Case-insensitive</a:t>
            </a:r>
          </a:p>
          <a:p>
            <a:pPr lvl="2">
              <a:lnSpc>
                <a:spcPct val="100000"/>
              </a:lnSpc>
            </a:pPr>
            <a:endParaRPr lang="en-US" dirty="0"/>
          </a:p>
          <a:p>
            <a:pPr lvl="2">
              <a:lnSpc>
                <a:spcPct val="100000"/>
              </a:lnSpc>
            </a:pPr>
            <a:endParaRPr lang="en-US" dirty="0" smtClean="0"/>
          </a:p>
          <a:p>
            <a:pPr lvl="2">
              <a:lnSpc>
                <a:spcPct val="100000"/>
              </a:lnSpc>
              <a:spcBef>
                <a:spcPts val="3600"/>
              </a:spcBef>
            </a:pPr>
            <a:r>
              <a:rPr lang="en-US" dirty="0" smtClean="0"/>
              <a:t>Case-sensitive</a:t>
            </a:r>
          </a:p>
        </p:txBody>
      </p:sp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</a:t>
            </a:r>
            <a:r>
              <a:rPr lang="en-US" dirty="0" smtClean="0"/>
              <a:t>Strings</a:t>
            </a:r>
            <a:endParaRPr lang="bg-BG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1217612" y="3124776"/>
            <a:ext cx="9982200" cy="14979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= string.Compare(str1, str2, true);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== 0 if str1 equals str2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&lt; 0 if str1 is before str2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&gt; 0 if str1 is after str2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</p:txBody>
      </p:sp>
      <p:sp>
        <p:nvSpPr>
          <p:cNvPr id="476165" name="Rectangle 5"/>
          <p:cNvSpPr>
            <a:spLocks noChangeArrowheads="1"/>
          </p:cNvSpPr>
          <p:nvPr/>
        </p:nvSpPr>
        <p:spPr bwMode="auto">
          <a:xfrm>
            <a:off x="1198706" y="5415280"/>
            <a:ext cx="10001106" cy="4314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= string.Compare(str1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str2, false);	</a:t>
            </a:r>
          </a:p>
        </p:txBody>
      </p:sp>
    </p:spTree>
    <p:extLst>
      <p:ext uri="{BB962C8B-B14F-4D97-AF65-F5344CB8AC3E}">
        <p14:creationId xmlns:p14="http://schemas.microsoft.com/office/powerpoint/2010/main" val="12943680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Strings (2)</a:t>
            </a:r>
            <a:endParaRPr lang="bg-BG" dirty="0"/>
          </a:p>
        </p:txBody>
      </p:sp>
      <p:sp>
        <p:nvSpPr>
          <p:cNvPr id="6082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Equality checking by operator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Performs case-sensitive comparison</a:t>
            </a:r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200" dirty="0" smtClean="0"/>
              <a:t>Using the case-sensitive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Equals()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smtClean="0"/>
              <a:t>method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same effect like the operator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08262" name="Rectangle 6"/>
          <p:cNvSpPr>
            <a:spLocks noChangeArrowheads="1"/>
          </p:cNvSpPr>
          <p:nvPr/>
        </p:nvSpPr>
        <p:spPr bwMode="auto">
          <a:xfrm>
            <a:off x="912812" y="2493818"/>
            <a:ext cx="102870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(str1 == str2)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</p:txBody>
      </p:sp>
      <p:sp>
        <p:nvSpPr>
          <p:cNvPr id="608263" name="Rectangle 7"/>
          <p:cNvSpPr>
            <a:spLocks noChangeArrowheads="1"/>
          </p:cNvSpPr>
          <p:nvPr/>
        </p:nvSpPr>
        <p:spPr bwMode="auto">
          <a:xfrm>
            <a:off x="904297" y="5201563"/>
            <a:ext cx="10295515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(str1.Equals(str2))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	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587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6819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3600" dirty="0"/>
              <a:t>What is </a:t>
            </a:r>
            <a:r>
              <a:rPr lang="en-US" sz="3600" dirty="0" smtClean="0"/>
              <a:t>a </a:t>
            </a:r>
            <a:r>
              <a:rPr lang="en-US" sz="3600" dirty="0"/>
              <a:t>S</a:t>
            </a:r>
            <a:r>
              <a:rPr lang="en-US" sz="3600" dirty="0" smtClean="0"/>
              <a:t>tring</a:t>
            </a:r>
            <a:r>
              <a:rPr lang="en-US" sz="3600" dirty="0"/>
              <a:t>?</a:t>
            </a:r>
          </a:p>
          <a:p>
            <a:pPr marL="742950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3600" dirty="0"/>
              <a:t>Creating and Using </a:t>
            </a:r>
            <a:r>
              <a:rPr lang="en-US" sz="3600" dirty="0" smtClean="0"/>
              <a:t>Strings</a:t>
            </a:r>
          </a:p>
          <a:p>
            <a:pPr marL="1047696" lvl="1" indent="-742950">
              <a:lnSpc>
                <a:spcPct val="100000"/>
              </a:lnSpc>
            </a:pPr>
            <a:r>
              <a:rPr lang="en-US" sz="3400" dirty="0"/>
              <a:t>Declaring, Creating, Reading and </a:t>
            </a:r>
            <a:r>
              <a:rPr lang="en-US" sz="3400" dirty="0" smtClean="0"/>
              <a:t>Printing</a:t>
            </a:r>
          </a:p>
          <a:p>
            <a:pPr marL="742950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3600" dirty="0" smtClean="0"/>
              <a:t>Manipulating Strings</a:t>
            </a:r>
          </a:p>
          <a:p>
            <a:pPr marL="1047696" lvl="1" indent="-742950">
              <a:lnSpc>
                <a:spcPct val="100000"/>
              </a:lnSpc>
            </a:pPr>
            <a:r>
              <a:rPr lang="en-US" sz="3400" dirty="0"/>
              <a:t>Comparing, Concatenating, Searching</a:t>
            </a:r>
          </a:p>
          <a:p>
            <a:pPr marL="1047696" lvl="1" indent="-742950">
              <a:lnSpc>
                <a:spcPct val="100000"/>
              </a:lnSpc>
            </a:pPr>
            <a:r>
              <a:rPr lang="en-US" sz="3400" dirty="0"/>
              <a:t>Extracting Substrings, </a:t>
            </a:r>
            <a:r>
              <a:rPr lang="en-US" sz="3400" dirty="0" smtClean="0"/>
              <a:t>Splitting</a:t>
            </a:r>
            <a:endParaRPr lang="en-US" sz="3400" dirty="0"/>
          </a:p>
          <a:p>
            <a:pPr marL="711200" lvl="1" indent="0">
              <a:lnSpc>
                <a:spcPct val="100000"/>
              </a:lnSpc>
              <a:buNone/>
            </a:pPr>
            <a:endParaRPr lang="en-US" sz="3600" dirty="0"/>
          </a:p>
        </p:txBody>
      </p:sp>
      <p:pic>
        <p:nvPicPr>
          <p:cNvPr id="98308" name="Picture 4" descr="https://www.deanza.edu/library/images/booksuse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612" y="1371600"/>
            <a:ext cx="1557742" cy="38533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684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23619" name="Rectangle 3"/>
          <p:cNvSpPr>
            <a:spLocks noGrp="1" noChangeArrowheads="1"/>
          </p:cNvSpPr>
          <p:nvPr>
            <p:ph idx="1"/>
          </p:nvPr>
        </p:nvSpPr>
        <p:spPr>
          <a:xfrm>
            <a:off x="214936" y="105288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/>
              <a:t>Finding the first string in a lexicographical order from a given list of strings:</a:t>
            </a:r>
            <a:endParaRPr lang="bg-BG" sz="3000" dirty="0"/>
          </a:p>
        </p:txBody>
      </p:sp>
      <p:sp>
        <p:nvSpPr>
          <p:cNvPr id="623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Strings – Example </a:t>
            </a:r>
            <a:endParaRPr lang="bg-BG" dirty="0"/>
          </a:p>
        </p:txBody>
      </p:sp>
      <p:sp>
        <p:nvSpPr>
          <p:cNvPr id="623620" name="Rectangle 4"/>
          <p:cNvSpPr>
            <a:spLocks noChangeArrowheads="1"/>
          </p:cNvSpPr>
          <p:nvPr/>
        </p:nvSpPr>
        <p:spPr bwMode="auto">
          <a:xfrm>
            <a:off x="676312" y="2127849"/>
            <a:ext cx="10523499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towns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"Sofia", "Varna", "Plovdiv", "Pleven", "Bourgas",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"Rousse", "Yambol" };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firstTown = towns[0];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1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 towns.Length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string currentTown = towns[i];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(string.Compare(currentTown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firstTown) &lt;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firstTown = currentTown;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("First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town: {0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firstTown);</a:t>
            </a:r>
          </a:p>
        </p:txBody>
      </p:sp>
    </p:spTree>
    <p:extLst>
      <p:ext uri="{BB962C8B-B14F-4D97-AF65-F5344CB8AC3E}">
        <p14:creationId xmlns:p14="http://schemas.microsoft.com/office/powerpoint/2010/main" val="16947448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1524000"/>
            <a:ext cx="8822584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Comparing Strings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22412" y="2435944"/>
            <a:ext cx="8822584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" name="Picture 2" descr="http://www.kdesparois.com/wp-content/gallery/k_gallery_string_theory/string_theory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620" y="3124200"/>
            <a:ext cx="5715000" cy="3238500"/>
          </a:xfrm>
          <a:prstGeom prst="roundRect">
            <a:avLst>
              <a:gd name="adj" fmla="val 13254"/>
            </a:avLst>
          </a:prstGeom>
          <a:noFill/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178474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Concatenating Strings</a:t>
            </a:r>
            <a:endParaRPr lang="bg-BG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143001"/>
            <a:ext cx="11263200" cy="531018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There are two ways to combine strings: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Using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Concat()</a:t>
            </a:r>
            <a:r>
              <a:rPr lang="en-US" dirty="0"/>
              <a:t> method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 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</a:t>
            </a:r>
            <a:r>
              <a:rPr lang="en-US" dirty="0"/>
              <a:t> operators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dirty="0"/>
              <a:t>Any object can be appended to a string</a:t>
            </a:r>
          </a:p>
        </p:txBody>
      </p:sp>
      <p:sp>
        <p:nvSpPr>
          <p:cNvPr id="477188" name="Rectangle 4"/>
          <p:cNvSpPr>
            <a:spLocks noChangeArrowheads="1"/>
          </p:cNvSpPr>
          <p:nvPr/>
        </p:nvSpPr>
        <p:spPr bwMode="auto">
          <a:xfrm>
            <a:off x="1065212" y="2546121"/>
            <a:ext cx="100584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string.Concat(str1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str2); </a:t>
            </a:r>
          </a:p>
        </p:txBody>
      </p:sp>
      <p:sp>
        <p:nvSpPr>
          <p:cNvPr id="477190" name="Rectangle 6"/>
          <p:cNvSpPr>
            <a:spLocks noChangeArrowheads="1"/>
          </p:cNvSpPr>
          <p:nvPr/>
        </p:nvSpPr>
        <p:spPr bwMode="auto">
          <a:xfrm>
            <a:off x="1065212" y="3796791"/>
            <a:ext cx="10058400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str1 + str2 + str3;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+= str1;</a:t>
            </a:r>
          </a:p>
        </p:txBody>
      </p:sp>
      <p:sp>
        <p:nvSpPr>
          <p:cNvPr id="477191" name="Rectangle 7"/>
          <p:cNvSpPr>
            <a:spLocks noChangeArrowheads="1"/>
          </p:cNvSpPr>
          <p:nvPr/>
        </p:nvSpPr>
        <p:spPr bwMode="auto">
          <a:xfrm>
            <a:off x="760412" y="5422855"/>
            <a:ext cx="10363200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"Peter";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22;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name +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"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age; //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"Peter 22"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9770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Concatenating Strings – Example</a:t>
            </a:r>
            <a:endParaRPr lang="bg-BG" sz="3800" dirty="0"/>
          </a:p>
        </p:txBody>
      </p:sp>
      <p:sp>
        <p:nvSpPr>
          <p:cNvPr id="626694" name="Rectangle 6"/>
          <p:cNvSpPr>
            <a:spLocks noChangeArrowheads="1"/>
          </p:cNvSpPr>
          <p:nvPr/>
        </p:nvSpPr>
        <p:spPr bwMode="auto">
          <a:xfrm>
            <a:off x="684212" y="1248275"/>
            <a:ext cx="10591800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"Software";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"University";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fullName = firstName +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"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lastName;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Console.WriteLine(fullName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Software University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nameAndAge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"Name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fullName +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"\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nAge: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age;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Console.WriteLine(nameAndAge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Name: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Software University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Age: 5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556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1524000"/>
            <a:ext cx="8822584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Concatenating Strings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22412" y="2435944"/>
            <a:ext cx="8822584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" name="Picture 2" descr="http://www.groovyglow.co.za/Mini%20glow%20stick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1F2113"/>
              </a:clrFrom>
              <a:clrTo>
                <a:srgbClr val="1F211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507" y="3124200"/>
            <a:ext cx="3279810" cy="3262636"/>
          </a:xfrm>
          <a:prstGeom prst="roundRect">
            <a:avLst>
              <a:gd name="adj" fmla="val 14773"/>
            </a:avLst>
          </a:prstGeom>
          <a:noFill/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411656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062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Finding a character or substring within given string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tr.IndexOf(string term)</a:t>
            </a:r>
            <a:r>
              <a:rPr lang="en-US" noProof="1" smtClean="0"/>
              <a:t> – returns the index of the first occurrence</a:t>
            </a:r>
          </a:p>
          <a:p>
            <a:pPr marL="377887" lvl="1" indent="0">
              <a:lnSpc>
                <a:spcPct val="100000"/>
              </a:lnSpc>
              <a:buNone/>
            </a:pPr>
            <a:endParaRPr lang="en-US" sz="2800" dirty="0">
              <a:latin typeface="Courier New" pitchFamily="49" charset="0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str.LastIndexOf(string term)</a:t>
            </a:r>
            <a:r>
              <a:rPr lang="en-US" noProof="1" smtClean="0"/>
              <a:t> – return the index of the last occurrence</a:t>
            </a:r>
            <a:endParaRPr lang="en-US" noProof="1">
              <a:latin typeface="Courier New" pitchFamily="49" charset="0"/>
            </a:endParaRPr>
          </a:p>
        </p:txBody>
      </p:sp>
      <p:sp>
        <p:nvSpPr>
          <p:cNvPr id="606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</a:t>
            </a:r>
            <a:r>
              <a:rPr lang="en-US" dirty="0" smtClean="0"/>
              <a:t>in Strings</a:t>
            </a:r>
            <a:endParaRPr lang="bg-BG" dirty="0"/>
          </a:p>
        </p:txBody>
      </p:sp>
      <p:sp>
        <p:nvSpPr>
          <p:cNvPr id="606214" name="Rectangle 6"/>
          <p:cNvSpPr>
            <a:spLocks noChangeArrowheads="1"/>
          </p:cNvSpPr>
          <p:nvPr/>
        </p:nvSpPr>
        <p:spPr bwMode="auto">
          <a:xfrm>
            <a:off x="912812" y="2934968"/>
            <a:ext cx="102108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 email = "vasko@gmail.org";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firstIndex = email.IndexOf("@"); // 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noIndex = email.IndexOf("/"); // -1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06215" name="Rectangle 7"/>
          <p:cNvSpPr>
            <a:spLocks noChangeArrowheads="1"/>
          </p:cNvSpPr>
          <p:nvPr/>
        </p:nvSpPr>
        <p:spPr bwMode="auto">
          <a:xfrm>
            <a:off x="912811" y="5503645"/>
            <a:ext cx="10210801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verse = "To be or not to be..";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lastIndex = verse.LastIndexOf("be");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16</a:t>
            </a:r>
          </a:p>
        </p:txBody>
      </p:sp>
      <p:pic>
        <p:nvPicPr>
          <p:cNvPr id="49154" name="Picture 2" descr="http://www.eton.ac/images/search-icon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382" y="838200"/>
            <a:ext cx="1905000" cy="1905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6160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in </a:t>
            </a:r>
            <a:r>
              <a:rPr lang="en-US" dirty="0"/>
              <a:t>Strings – Example</a:t>
            </a:r>
            <a:endParaRPr lang="bg-BG" dirty="0"/>
          </a:p>
        </p:txBody>
      </p:sp>
      <p:sp>
        <p:nvSpPr>
          <p:cNvPr id="629768" name="Rectangle 8"/>
          <p:cNvSpPr>
            <a:spLocks noChangeArrowheads="1"/>
          </p:cNvSpPr>
          <p:nvPr/>
        </p:nvSpPr>
        <p:spPr bwMode="auto">
          <a:xfrm>
            <a:off x="717955" y="1212316"/>
            <a:ext cx="10481857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 Programming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Course";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index = str.IndexOf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("C#");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index = 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 = str.IndexOf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("Course");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index = 15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 = str.IndexOf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("COURSE");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index = -1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IndexOf is case-sensetive. -1 means not found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 = str.IndexOf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("ram");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index = 7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 = str.IndexOf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("r");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index = 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 = str.IndexOf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("r",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5); // index = 7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 = str.IndexOf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("r",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8); // index = 18</a:t>
            </a:r>
          </a:p>
        </p:txBody>
      </p:sp>
      <p:graphicFrame>
        <p:nvGraphicFramePr>
          <p:cNvPr id="629886" name="Group 1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583210"/>
              </p:ext>
            </p:extLst>
          </p:nvPr>
        </p:nvGraphicFramePr>
        <p:xfrm>
          <a:off x="2665412" y="5334000"/>
          <a:ext cx="6451600" cy="865188"/>
        </p:xfrm>
        <a:graphic>
          <a:graphicData uri="http://schemas.openxmlformats.org/drawingml/2006/table">
            <a:tbl>
              <a:tblPr/>
              <a:tblGrid>
                <a:gridCol w="430213"/>
                <a:gridCol w="431800"/>
                <a:gridCol w="430212"/>
                <a:gridCol w="427038"/>
                <a:gridCol w="430212"/>
                <a:gridCol w="430213"/>
                <a:gridCol w="430212"/>
                <a:gridCol w="431800"/>
                <a:gridCol w="430213"/>
                <a:gridCol w="430212"/>
                <a:gridCol w="430213"/>
                <a:gridCol w="428625"/>
                <a:gridCol w="430212"/>
                <a:gridCol w="430213"/>
                <a:gridCol w="430212"/>
              </a:tblGrid>
              <a:tr h="4333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6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7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8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9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12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13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#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P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r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o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g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r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m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m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n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g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399889" y="5309161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  =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83702" y="5750691"/>
            <a:ext cx="1564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s[index]  =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9361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1524000"/>
            <a:ext cx="8822584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Searching in Strings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22412" y="2435944"/>
            <a:ext cx="8822584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" name="Picture 1" descr="C:\Trash\search-icon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504" y="3261261"/>
            <a:ext cx="3200400" cy="3351600"/>
          </a:xfrm>
          <a:prstGeom prst="rect">
            <a:avLst/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3419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Substrings</a:t>
            </a:r>
            <a:endParaRPr lang="bg-BG" dirty="0"/>
          </a:p>
        </p:txBody>
      </p:sp>
      <p:sp>
        <p:nvSpPr>
          <p:cNvPr id="607235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066801"/>
            <a:ext cx="11049000" cy="565467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Extracting substrings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str.Substring(int startIndex, int length)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</a:pPr>
            <a:endParaRPr lang="en-US" noProof="1"/>
          </a:p>
          <a:p>
            <a:pPr lvl="1">
              <a:lnSpc>
                <a:spcPct val="100000"/>
              </a:lnSpc>
            </a:pPr>
            <a:endParaRPr lang="en-US" noProof="1"/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str.Substring(int startIndex)</a:t>
            </a:r>
          </a:p>
        </p:txBody>
      </p:sp>
      <p:sp>
        <p:nvSpPr>
          <p:cNvPr id="607238" name="Rectangle 6"/>
          <p:cNvSpPr>
            <a:spLocks noChangeArrowheads="1"/>
          </p:cNvSpPr>
          <p:nvPr/>
        </p:nvSpPr>
        <p:spPr bwMode="auto">
          <a:xfrm>
            <a:off x="1052511" y="2391804"/>
            <a:ext cx="10147301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filename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@"C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:\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Pics\Rila2009.jpg";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filename.Substring(8, 8);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name is Rila2009</a:t>
            </a:r>
          </a:p>
        </p:txBody>
      </p:sp>
      <p:sp>
        <p:nvSpPr>
          <p:cNvPr id="607239" name="Rectangle 7"/>
          <p:cNvSpPr>
            <a:spLocks noChangeArrowheads="1"/>
          </p:cNvSpPr>
          <p:nvPr/>
        </p:nvSpPr>
        <p:spPr bwMode="auto">
          <a:xfrm>
            <a:off x="1072498" y="4286071"/>
            <a:ext cx="10127314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filename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@"C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:\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Pics\Summer2009.jpg";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nameAndExtension = filename.Substring(8);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nameAndExtension is Summer2009.jpg</a:t>
            </a:r>
          </a:p>
        </p:txBody>
      </p:sp>
      <p:graphicFrame>
        <p:nvGraphicFramePr>
          <p:cNvPr id="607342" name="Group 1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53907"/>
              </p:ext>
            </p:extLst>
          </p:nvPr>
        </p:nvGraphicFramePr>
        <p:xfrm>
          <a:off x="1098619" y="5775445"/>
          <a:ext cx="8142285" cy="845504"/>
        </p:xfrm>
        <a:graphic>
          <a:graphicData uri="http://schemas.openxmlformats.org/drawingml/2006/table">
            <a:tbl>
              <a:tblPr/>
              <a:tblGrid>
                <a:gridCol w="407901"/>
                <a:gridCol w="407902"/>
                <a:gridCol w="407901"/>
                <a:gridCol w="403177"/>
                <a:gridCol w="407902"/>
                <a:gridCol w="404752"/>
                <a:gridCol w="407902"/>
                <a:gridCol w="407901"/>
                <a:gridCol w="409477"/>
                <a:gridCol w="407902"/>
                <a:gridCol w="406327"/>
                <a:gridCol w="406327"/>
                <a:gridCol w="406327"/>
                <a:gridCol w="407901"/>
                <a:gridCol w="406327"/>
                <a:gridCol w="406327"/>
                <a:gridCol w="406327"/>
                <a:gridCol w="407902"/>
                <a:gridCol w="407901"/>
                <a:gridCol w="407902"/>
              </a:tblGrid>
              <a:tr h="4333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3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4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6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8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9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13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14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16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18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19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: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\ 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P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s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\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R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l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.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j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p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g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6560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1524000"/>
            <a:ext cx="8822584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Extracting Substrings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22412" y="2435944"/>
            <a:ext cx="8822584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" name="Picture 2" descr="http://www.asahi-net.or.jp/~wq6h-tkj/bb/p_create/slim_tower/st_edge_remove_po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212" y="3448050"/>
            <a:ext cx="3810000" cy="2857500"/>
          </a:xfrm>
          <a:prstGeom prst="roundRect">
            <a:avLst>
              <a:gd name="adj" fmla="val 7524"/>
            </a:avLst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36882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consumeraffairs.com/images02/digital_book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412" y="1524000"/>
            <a:ext cx="1905000" cy="2181225"/>
          </a:xfrm>
          <a:prstGeom prst="roundRect">
            <a:avLst>
              <a:gd name="adj" fmla="val 648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 </a:t>
            </a:r>
            <a:r>
              <a:rPr lang="en-US" dirty="0"/>
              <a:t>(2)</a:t>
            </a:r>
            <a:endParaRPr lang="bg-BG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 startAt="4"/>
            </a:pPr>
            <a:r>
              <a:rPr lang="en-US" sz="3600" dirty="0"/>
              <a:t>Other String </a:t>
            </a:r>
            <a:r>
              <a:rPr lang="en-US" sz="3600" dirty="0" smtClean="0"/>
              <a:t>Operations</a:t>
            </a:r>
          </a:p>
          <a:p>
            <a:pPr marL="819096" lvl="1" indent="-514350">
              <a:lnSpc>
                <a:spcPct val="100000"/>
              </a:lnSpc>
            </a:pPr>
            <a:r>
              <a:rPr lang="en-US" sz="3400" dirty="0" smtClean="0"/>
              <a:t>Replacing </a:t>
            </a:r>
            <a:r>
              <a:rPr lang="en-US" sz="3400" dirty="0"/>
              <a:t>Substrings, Deleting Substrings </a:t>
            </a:r>
            <a:endParaRPr lang="en-US" sz="3400" dirty="0" smtClean="0"/>
          </a:p>
          <a:p>
            <a:pPr marL="819096" lvl="1" indent="-514350">
              <a:lnSpc>
                <a:spcPct val="100000"/>
              </a:lnSpc>
            </a:pPr>
            <a:r>
              <a:rPr lang="en-US" sz="3400" dirty="0" smtClean="0"/>
              <a:t>Changing </a:t>
            </a:r>
            <a:r>
              <a:rPr lang="en-US" sz="3400" dirty="0"/>
              <a:t>Character Casing, Trimming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4"/>
            </a:pPr>
            <a:r>
              <a:rPr lang="en-US" sz="3600" dirty="0"/>
              <a:t>Building and Modifying </a:t>
            </a:r>
            <a:r>
              <a:rPr lang="en-US" sz="3600" dirty="0" smtClean="0"/>
              <a:t>Strings</a:t>
            </a:r>
          </a:p>
          <a:p>
            <a:pPr marL="819096" lvl="1" indent="-514350">
              <a:lnSpc>
                <a:spcPct val="100000"/>
              </a:lnSpc>
            </a:pPr>
            <a:r>
              <a:rPr lang="en-US" sz="3400" dirty="0" smtClean="0"/>
              <a:t>Why </a:t>
            </a:r>
            <a:r>
              <a:rPr lang="en-US" sz="3400" dirty="0"/>
              <a:t>the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400" dirty="0"/>
              <a:t> Operator is </a:t>
            </a:r>
            <a:r>
              <a:rPr lang="en-US" sz="3400" dirty="0" smtClean="0"/>
              <a:t>Slow?</a:t>
            </a:r>
          </a:p>
          <a:p>
            <a:pPr marL="819096" lvl="1" indent="-514350">
              <a:lnSpc>
                <a:spcPct val="100000"/>
              </a:lnSpc>
            </a:pPr>
            <a:r>
              <a:rPr lang="en-US" sz="3400" dirty="0" smtClean="0"/>
              <a:t>Using </a:t>
            </a:r>
            <a:r>
              <a:rPr lang="en-US" sz="3400" dirty="0"/>
              <a:t>the </a:t>
            </a: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400" dirty="0" smtClean="0"/>
              <a:t>Class</a:t>
            </a:r>
            <a:endParaRPr lang="en-US" sz="3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8536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Strings</a:t>
            </a:r>
            <a:endParaRPr lang="bg-BG" dirty="0"/>
          </a:p>
        </p:txBody>
      </p:sp>
      <p:sp>
        <p:nvSpPr>
          <p:cNvPr id="6348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To split a string by given separator(s) use the following method:</a:t>
            </a:r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dirty="0"/>
              <a:t>Example:</a:t>
            </a:r>
            <a:endParaRPr lang="bg-BG" dirty="0"/>
          </a:p>
        </p:txBody>
      </p:sp>
      <p:sp>
        <p:nvSpPr>
          <p:cNvPr id="634884" name="Rectangle 4"/>
          <p:cNvSpPr>
            <a:spLocks noChangeArrowheads="1"/>
          </p:cNvSpPr>
          <p:nvPr/>
        </p:nvSpPr>
        <p:spPr bwMode="auto">
          <a:xfrm>
            <a:off x="684212" y="1836180"/>
            <a:ext cx="10668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Split(params char[])</a:t>
            </a:r>
          </a:p>
        </p:txBody>
      </p:sp>
      <p:sp>
        <p:nvSpPr>
          <p:cNvPr id="634885" name="Rectangle 5"/>
          <p:cNvSpPr>
            <a:spLocks noChangeArrowheads="1"/>
          </p:cNvSpPr>
          <p:nvPr/>
        </p:nvSpPr>
        <p:spPr bwMode="auto">
          <a:xfrm>
            <a:off x="684212" y="3200400"/>
            <a:ext cx="10668000" cy="3124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listOfBeers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"Amstel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Zagorka, Tuborg, Becks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beers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listOfBeers.Split(' ', ',', '.');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("Available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beers are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:");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(string beer in beers)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Console.WriteLine(beer);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1" descr="C:\Trash\splot.png"/>
          <p:cNvPicPr>
            <a:picLocks noChangeAspect="1" noChangeArrowheads="1"/>
          </p:cNvPicPr>
          <p:nvPr/>
        </p:nvPicPr>
        <p:blipFill>
          <a:blip r:embed="rId2" cstate="screen">
            <a:lum bright="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4572000"/>
            <a:ext cx="1495424" cy="1342234"/>
          </a:xfrm>
          <a:prstGeom prst="rect">
            <a:avLst/>
          </a:prstGeom>
          <a:noFill/>
          <a:effectLst>
            <a:softEdge rad="3175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6222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1524000"/>
            <a:ext cx="8822584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Splitting Strings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22412" y="2435944"/>
            <a:ext cx="8822584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8" name="Picture 3" descr="http://images.suite101.com/230204_trans98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727864" y="2259622"/>
            <a:ext cx="2733098" cy="47363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0095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5720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Other String Operations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373968"/>
            <a:ext cx="8938472" cy="1085929"/>
          </a:xfrm>
        </p:spPr>
        <p:txBody>
          <a:bodyPr/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Replacing Substrings, Deleting Substrings, Changing Character Casing, 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Trimming</a:t>
            </a:r>
            <a:endParaRPr lang="bg-BG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8914" name="Picture 2" descr="http://www.crystalinks.com/superstring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29144">
            <a:off x="4855995" y="235137"/>
            <a:ext cx="2476834" cy="5182422"/>
          </a:xfrm>
          <a:prstGeom prst="roundRect">
            <a:avLst>
              <a:gd name="adj" fmla="val 9509"/>
            </a:avLst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412125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Replacing and Deleting Substrings</a:t>
            </a:r>
            <a:endParaRPr lang="bg-BG" sz="3600" dirty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str.Replace(string match, string term)</a:t>
            </a:r>
            <a:r>
              <a:rPr lang="en-US" sz="3000" dirty="0" smtClean="0"/>
              <a:t> </a:t>
            </a:r>
            <a:r>
              <a:rPr lang="en-US" sz="3000" dirty="0"/>
              <a:t>– replaces all occurrences of given string with another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The result is new string (strings are immutable)</a:t>
            </a:r>
          </a:p>
          <a:p>
            <a:pPr lvl="1">
              <a:lnSpc>
                <a:spcPct val="100000"/>
              </a:lnSpc>
            </a:pPr>
            <a:endParaRPr lang="en-US" sz="2600" dirty="0"/>
          </a:p>
          <a:p>
            <a:pPr lvl="1">
              <a:lnSpc>
                <a:spcPct val="100000"/>
              </a:lnSpc>
            </a:pPr>
            <a:endParaRPr lang="en-US" sz="26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str.Re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int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000" dirty="0"/>
              <a:t>– deletes part of a string and produces </a:t>
            </a:r>
            <a:r>
              <a:rPr lang="en-US" sz="3000" dirty="0" smtClean="0"/>
              <a:t>a new </a:t>
            </a:r>
            <a:r>
              <a:rPr lang="en-US" sz="3000" dirty="0"/>
              <a:t>string as result</a:t>
            </a:r>
            <a:endParaRPr lang="bg-BG" sz="3000" dirty="0"/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836612" y="2870537"/>
            <a:ext cx="10439400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cocktail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"Vodka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Martini +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Cherry";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replaced = cocktail.Replace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("+", "and");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Vodka and Martini and Cherry</a:t>
            </a:r>
          </a:p>
        </p:txBody>
      </p:sp>
      <p:sp>
        <p:nvSpPr>
          <p:cNvPr id="463877" name="Rectangle 5"/>
          <p:cNvSpPr>
            <a:spLocks noChangeArrowheads="1"/>
          </p:cNvSpPr>
          <p:nvPr/>
        </p:nvSpPr>
        <p:spPr bwMode="auto">
          <a:xfrm>
            <a:off x="841950" y="5232737"/>
            <a:ext cx="10434061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price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"$ 1234567";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lowPrice = price.Remove(2, 3);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$ 4567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6778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Character Casing</a:t>
            </a:r>
            <a:endParaRPr lang="bg-BG" dirty="0"/>
          </a:p>
        </p:txBody>
      </p:sp>
      <p:sp>
        <p:nvSpPr>
          <p:cNvPr id="6113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Using </a:t>
            </a:r>
            <a:r>
              <a:rPr lang="en-US" sz="3200" dirty="0" smtClean="0"/>
              <a:t>the method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ToLower()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Using </a:t>
            </a:r>
            <a:r>
              <a:rPr lang="en-US" sz="3200" dirty="0" smtClean="0"/>
              <a:t>the method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ToUpper()</a:t>
            </a:r>
          </a:p>
        </p:txBody>
      </p:sp>
      <p:sp>
        <p:nvSpPr>
          <p:cNvPr id="611332" name="Rectangle 4"/>
          <p:cNvSpPr>
            <a:spLocks noChangeArrowheads="1"/>
          </p:cNvSpPr>
          <p:nvPr/>
        </p:nvSpPr>
        <p:spPr bwMode="auto">
          <a:xfrm>
            <a:off x="689550" y="1868055"/>
            <a:ext cx="10510261" cy="11695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alpha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"aBcDeFg";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lowerAlpha = alpha.ToLower(); // abcdefg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Console.WriteLine(lowerAlpha);</a:t>
            </a:r>
          </a:p>
        </p:txBody>
      </p:sp>
      <p:sp>
        <p:nvSpPr>
          <p:cNvPr id="611333" name="Rectangle 5"/>
          <p:cNvSpPr>
            <a:spLocks noChangeArrowheads="1"/>
          </p:cNvSpPr>
          <p:nvPr/>
        </p:nvSpPr>
        <p:spPr bwMode="auto">
          <a:xfrm>
            <a:off x="684211" y="3935849"/>
            <a:ext cx="10515599" cy="11695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alpha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"aBcDeFg";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upperAlpha = alpha.ToUpper(); // ABCDEFG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Console.WriteLine(upperAlpha);</a:t>
            </a:r>
          </a:p>
        </p:txBody>
      </p:sp>
      <p:pic>
        <p:nvPicPr>
          <p:cNvPr id="35841" name="Picture 1" descr="C:\Trash\alphabet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2" y="5334000"/>
            <a:ext cx="4267200" cy="1143000"/>
          </a:xfrm>
          <a:prstGeom prst="rect">
            <a:avLst/>
          </a:prstGeom>
          <a:noFill/>
          <a:effectLst>
            <a:softEdge rad="3175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3619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379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str.Trim()</a:t>
            </a:r>
            <a:r>
              <a:rPr lang="en-US" sz="3000" noProof="1" smtClean="0">
                <a:latin typeface="+mj-lt"/>
                <a:cs typeface="Consolas" pitchFamily="49" charset="0"/>
              </a:rPr>
              <a:t> – trims whitespaces at start and end of string</a:t>
            </a:r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Trim(params char[] chars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30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sz="3000" dirty="0">
              <a:latin typeface="Courier New" pitchFamily="49" charset="0"/>
            </a:endParaRPr>
          </a:p>
          <a:p>
            <a:pPr>
              <a:lnSpc>
                <a:spcPct val="100000"/>
              </a:lnSpc>
            </a:pPr>
            <a:endParaRPr lang="en-US" sz="3000" dirty="0"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tr.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Trim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Start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sz="3000" b="1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sz="3000" noProof="1">
                <a:latin typeface="+mj-lt"/>
                <a:cs typeface="Consolas" panose="020B0609020204030204" pitchFamily="49" charset="0"/>
              </a:rPr>
              <a:t>and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str.Trim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End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</a:p>
        </p:txBody>
      </p:sp>
      <p:sp>
        <p:nvSpPr>
          <p:cNvPr id="637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Trimming White Space</a:t>
            </a:r>
            <a:endParaRPr lang="bg-BG" dirty="0"/>
          </a:p>
        </p:txBody>
      </p:sp>
      <p:sp>
        <p:nvSpPr>
          <p:cNvPr id="637956" name="Rectangle 4"/>
          <p:cNvSpPr>
            <a:spLocks noChangeArrowheads="1"/>
          </p:cNvSpPr>
          <p:nvPr/>
        </p:nvSpPr>
        <p:spPr bwMode="auto">
          <a:xfrm>
            <a:off x="684212" y="1830339"/>
            <a:ext cx="10591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  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 of white space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clean = s.Trim();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Console.WriteLine(clean);</a:t>
            </a:r>
          </a:p>
        </p:txBody>
      </p:sp>
      <p:sp>
        <p:nvSpPr>
          <p:cNvPr id="637958" name="Rectangle 6"/>
          <p:cNvSpPr>
            <a:spLocks noChangeArrowheads="1"/>
          </p:cNvSpPr>
          <p:nvPr/>
        </p:nvSpPr>
        <p:spPr bwMode="auto">
          <a:xfrm>
            <a:off x="684212" y="3693442"/>
            <a:ext cx="10591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\t\nHello!!! \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n";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clean = s.Trim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', ',' ,'!', '\n','\t');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Console.WriteLine(clean); // Hello</a:t>
            </a:r>
          </a:p>
        </p:txBody>
      </p:sp>
      <p:sp>
        <p:nvSpPr>
          <p:cNvPr id="637959" name="Rectangle 7"/>
          <p:cNvSpPr>
            <a:spLocks noChangeArrowheads="1"/>
          </p:cNvSpPr>
          <p:nvPr/>
        </p:nvSpPr>
        <p:spPr bwMode="auto">
          <a:xfrm>
            <a:off x="684212" y="5636277"/>
            <a:ext cx="105918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 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C#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clean = s.TrimStart(); // clean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00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79574" y="4716600"/>
            <a:ext cx="8834438" cy="820600"/>
          </a:xfrm>
        </p:spPr>
        <p:txBody>
          <a:bodyPr/>
          <a:lstStyle/>
          <a:p>
            <a:r>
              <a:rPr lang="en-US" dirty="0" smtClean="0"/>
              <a:t>Other String Operations</a:t>
            </a:r>
            <a:endParaRPr lang="bg-BG" dirty="0"/>
          </a:p>
        </p:txBody>
      </p:sp>
      <p:sp>
        <p:nvSpPr>
          <p:cNvPr id="668675" name="Rectangle 3"/>
          <p:cNvSpPr>
            <a:spLocks noChangeArrowheads="1"/>
          </p:cNvSpPr>
          <p:nvPr/>
        </p:nvSpPr>
        <p:spPr bwMode="auto">
          <a:xfrm>
            <a:off x="2784980" y="5552030"/>
            <a:ext cx="6626225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  <a:endParaRPr lang="en-US" sz="4000" spc="200" noProof="1">
              <a:solidFill>
                <a:schemeClr val="accent1"/>
              </a:solidFill>
            </a:endParaRPr>
          </a:p>
        </p:txBody>
      </p:sp>
      <p:pic>
        <p:nvPicPr>
          <p:cNvPr id="5" name="Picture 2" descr="http://farm4.static.flickr.com/3242/2798079734_4c973379f8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543" y="1219200"/>
            <a:ext cx="4762500" cy="3162300"/>
          </a:xfrm>
          <a:prstGeom prst="roundRect">
            <a:avLst>
              <a:gd name="adj" fmla="val 57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92481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Building and Modifying Strings</a:t>
            </a:r>
            <a:endParaRPr lang="bg-BG" sz="4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 smtClean="0"/>
              <a:t>Using the StringBuilder Class</a:t>
            </a:r>
            <a:endParaRPr lang="en-US" noProof="1"/>
          </a:p>
        </p:txBody>
      </p:sp>
      <p:pic>
        <p:nvPicPr>
          <p:cNvPr id="31746" name="Picture 2" descr="http://www.rpwages.com/images/crane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502" y="1734120"/>
            <a:ext cx="4617820" cy="2895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5949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Strings</a:t>
            </a:r>
            <a:endParaRPr lang="bg-BG" dirty="0"/>
          </a:p>
        </p:txBody>
      </p:sp>
      <p:sp>
        <p:nvSpPr>
          <p:cNvPr id="670723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066801"/>
            <a:ext cx="10039350" cy="545941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Strings are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immutable</a:t>
            </a:r>
            <a:r>
              <a:rPr lang="en-US" sz="3200" dirty="0" smtClean="0"/>
              <a:t>!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oncat()</a:t>
            </a:r>
            <a:r>
              <a:rPr lang="en-US" sz="3000" noProof="1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eplace()</a:t>
            </a:r>
            <a:r>
              <a:rPr lang="en-US" sz="3000" noProof="1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rim()</a:t>
            </a:r>
            <a:r>
              <a:rPr lang="en-US" sz="3000" noProof="1"/>
              <a:t>, ...</a:t>
            </a:r>
            <a:r>
              <a:rPr lang="en-US" sz="3000" dirty="0"/>
              <a:t> return </a:t>
            </a:r>
            <a:r>
              <a:rPr lang="en-US" sz="3000" dirty="0" smtClean="0"/>
              <a:t>a </a:t>
            </a:r>
            <a:r>
              <a:rPr lang="en-US" sz="3000" dirty="0"/>
              <a:t>new string </a:t>
            </a:r>
            <a:r>
              <a:rPr lang="en-US" sz="3000" dirty="0" smtClean="0"/>
              <a:t>(</a:t>
            </a:r>
            <a:r>
              <a:rPr lang="en-US" sz="3000" dirty="0"/>
              <a:t>allocate new piece of memory</a:t>
            </a:r>
            <a:r>
              <a:rPr lang="en-US" sz="3000" dirty="0" smtClean="0"/>
              <a:t>), </a:t>
            </a:r>
            <a:r>
              <a:rPr lang="en-US" sz="3000" dirty="0"/>
              <a:t>do not modify the old </a:t>
            </a:r>
            <a:r>
              <a:rPr lang="en-US" sz="3000" dirty="0" smtClean="0"/>
              <a:t>one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Do not concatenate strings in loops!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Results in terrible performance.</a:t>
            </a:r>
            <a:endParaRPr lang="bg-BG" sz="2800" dirty="0"/>
          </a:p>
        </p:txBody>
      </p:sp>
      <p:sp>
        <p:nvSpPr>
          <p:cNvPr id="670724" name="Rectangle 4"/>
          <p:cNvSpPr>
            <a:spLocks noChangeArrowheads="1"/>
          </p:cNvSpPr>
          <p:nvPr/>
        </p:nvSpPr>
        <p:spPr bwMode="auto">
          <a:xfrm>
            <a:off x="989012" y="3981777"/>
            <a:ext cx="10363200" cy="27238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string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ConcatenateChar(char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ch, int count)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 result =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string.Empty;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0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 count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result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 ch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618412" y="5261328"/>
            <a:ext cx="3048000" cy="1012172"/>
          </a:xfrm>
          <a:prstGeom prst="wedgeRoundRectCallout">
            <a:avLst>
              <a:gd name="adj1" fmla="val -81005"/>
              <a:gd name="adj2" fmla="val -4069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Very bad practice. Avoid this!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5997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psnews.net/fotos/20090617_ExaminingAGRA1_Edited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12" y="1060920"/>
            <a:ext cx="4110616" cy="32062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686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79574" y="4716600"/>
            <a:ext cx="8834438" cy="820600"/>
          </a:xfrm>
        </p:spPr>
        <p:txBody>
          <a:bodyPr/>
          <a:lstStyle/>
          <a:p>
            <a:r>
              <a:rPr lang="en-US" dirty="0" smtClean="0"/>
              <a:t>Slow Building Strings with +</a:t>
            </a:r>
            <a:endParaRPr lang="bg-BG" dirty="0"/>
          </a:p>
        </p:txBody>
      </p:sp>
      <p:sp>
        <p:nvSpPr>
          <p:cNvPr id="668675" name="Rectangle 3"/>
          <p:cNvSpPr>
            <a:spLocks noChangeArrowheads="1"/>
          </p:cNvSpPr>
          <p:nvPr/>
        </p:nvSpPr>
        <p:spPr bwMode="auto">
          <a:xfrm>
            <a:off x="2784980" y="5399630"/>
            <a:ext cx="6626225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  <a:endParaRPr lang="en-US" sz="4000" spc="200" noProof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94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 descr="http://www.luminousearth.com/LuminousPhotos/BrokenString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776" y="1447800"/>
            <a:ext cx="4354320" cy="2973377"/>
          </a:xfrm>
          <a:prstGeom prst="roundRect">
            <a:avLst>
              <a:gd name="adj" fmla="val 68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12700"/>
          </a:effectLst>
        </p:spPr>
      </p:pic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63849" y="48768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What Is </a:t>
            </a:r>
            <a:r>
              <a:rPr lang="en-US" dirty="0" smtClean="0"/>
              <a:t>a String</a:t>
            </a:r>
            <a:r>
              <a:rPr lang="en-US" dirty="0"/>
              <a:t>?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0820730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7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StringBuilde</a:t>
            </a:r>
            <a:r>
              <a:rPr lang="en-US" dirty="0" smtClean="0"/>
              <a:t>r: How It Works?</a:t>
            </a:r>
            <a:endParaRPr lang="bg-BG" dirty="0"/>
          </a:p>
        </p:txBody>
      </p:sp>
      <p:sp>
        <p:nvSpPr>
          <p:cNvPr id="673794" name="Rectangle 2"/>
          <p:cNvSpPr>
            <a:spLocks noGrp="1" noChangeArrowheads="1"/>
          </p:cNvSpPr>
          <p:nvPr>
            <p:ph idx="1"/>
          </p:nvPr>
        </p:nvSpPr>
        <p:spPr>
          <a:xfrm>
            <a:off x="303212" y="4114800"/>
            <a:ext cx="10039350" cy="24828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keeps a buffer memory, allocated in advance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Most operations use the buffer memory and do not allocate new objects</a:t>
            </a:r>
          </a:p>
        </p:txBody>
      </p:sp>
      <p:graphicFrame>
        <p:nvGraphicFramePr>
          <p:cNvPr id="673840" name="Group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730764"/>
              </p:ext>
            </p:extLst>
          </p:nvPr>
        </p:nvGraphicFramePr>
        <p:xfrm>
          <a:off x="3603569" y="1896281"/>
          <a:ext cx="5526088" cy="381000"/>
        </p:xfrm>
        <a:graphic>
          <a:graphicData uri="http://schemas.openxmlformats.org/drawingml/2006/table">
            <a:tbl>
              <a:tblPr/>
              <a:tblGrid>
                <a:gridCol w="368300"/>
                <a:gridCol w="368300"/>
                <a:gridCol w="368300"/>
                <a:gridCol w="368300"/>
                <a:gridCol w="368300"/>
                <a:gridCol w="368300"/>
                <a:gridCol w="368300"/>
                <a:gridCol w="368300"/>
                <a:gridCol w="368300"/>
                <a:gridCol w="368300"/>
                <a:gridCol w="368300"/>
                <a:gridCol w="368300"/>
                <a:gridCol w="369888"/>
                <a:gridCol w="368300"/>
                <a:gridCol w="368300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H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e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l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l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o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,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C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#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!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73831" name="AutoShape 39"/>
          <p:cNvSpPr>
            <a:spLocks/>
          </p:cNvSpPr>
          <p:nvPr/>
        </p:nvSpPr>
        <p:spPr bwMode="auto">
          <a:xfrm rot="16200000">
            <a:off x="5397445" y="542144"/>
            <a:ext cx="460375" cy="4032250"/>
          </a:xfrm>
          <a:prstGeom prst="leftBrace">
            <a:avLst>
              <a:gd name="adj1" fmla="val 72989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3832" name="AutoShape 40"/>
          <p:cNvSpPr>
            <a:spLocks/>
          </p:cNvSpPr>
          <p:nvPr/>
        </p:nvSpPr>
        <p:spPr bwMode="auto">
          <a:xfrm rot="16200000">
            <a:off x="8166839" y="1835163"/>
            <a:ext cx="460375" cy="1446213"/>
          </a:xfrm>
          <a:prstGeom prst="leftBrace">
            <a:avLst>
              <a:gd name="adj1" fmla="val 2617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3835" name="AutoShape 43"/>
          <p:cNvSpPr>
            <a:spLocks/>
          </p:cNvSpPr>
          <p:nvPr/>
        </p:nvSpPr>
        <p:spPr bwMode="auto">
          <a:xfrm rot="5400000" flipV="1">
            <a:off x="6196752" y="-1077900"/>
            <a:ext cx="331787" cy="5502275"/>
          </a:xfrm>
          <a:prstGeom prst="leftBrace">
            <a:avLst>
              <a:gd name="adj1" fmla="val 13819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1812" y="1803689"/>
            <a:ext cx="2847254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lvl="1">
              <a:spcBef>
                <a:spcPts val="1200"/>
              </a:spcBef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 = 9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 = 15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22522" y="1004224"/>
            <a:ext cx="127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22812" y="2891416"/>
            <a:ext cx="19284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buffer</a:t>
            </a:r>
          </a:p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(Length)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73920" y="2926561"/>
            <a:ext cx="152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unused buffer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674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7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000" noProof="1"/>
              <a:t>Use the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System.Text.StringBuilder</a:t>
            </a:r>
            <a:r>
              <a:rPr lang="en-US" sz="3000" noProof="1"/>
              <a:t> class for modifiable strings of characters</a:t>
            </a:r>
            <a:r>
              <a:rPr lang="en-US" sz="3000" noProof="1" smtClean="0"/>
              <a:t>: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1500" noProof="1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800" noProof="1" smtClean="0"/>
              <a:t>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noProof="1"/>
              <a:t>if you need to keep adding characters to a string</a:t>
            </a:r>
          </a:p>
        </p:txBody>
      </p:sp>
      <p:sp>
        <p:nvSpPr>
          <p:cNvPr id="671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Changing the Contents of a </a:t>
            </a:r>
            <a:r>
              <a:rPr lang="en-US" dirty="0" smtClean="0"/>
              <a:t>String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1748" name="Rectangle 4"/>
          <p:cNvSpPr>
            <a:spLocks noChangeArrowheads="1"/>
          </p:cNvSpPr>
          <p:nvPr/>
        </p:nvSpPr>
        <p:spPr bwMode="auto">
          <a:xfrm>
            <a:off x="760412" y="2208580"/>
            <a:ext cx="10591800" cy="36317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string ReverseString(string 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StringBuilder sb = new StringBuilder();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s.Length - 1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&gt;= 0; i-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sb.Append(s[i]);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return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sb.ToString();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231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noProof="1"/>
              <a:t>StringBuilde</a:t>
            </a:r>
            <a:r>
              <a:rPr lang="en-US" dirty="0"/>
              <a:t>r </a:t>
            </a:r>
            <a:r>
              <a:rPr lang="en-US" dirty="0" smtClean="0"/>
              <a:t>Class</a:t>
            </a:r>
            <a:endParaRPr lang="bg-BG" dirty="0"/>
          </a:p>
        </p:txBody>
      </p:sp>
      <p:sp>
        <p:nvSpPr>
          <p:cNvPr id="674819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143001"/>
            <a:ext cx="11201400" cy="5383213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StringBuilder(int capacity)</a:t>
            </a:r>
            <a:r>
              <a:rPr lang="en-US" sz="3200" dirty="0"/>
              <a:t> constructor allocates in advance buffer of </a:t>
            </a:r>
            <a:r>
              <a:rPr lang="en-US" sz="3200" dirty="0" smtClean="0"/>
              <a:t>size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capacity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3000" dirty="0"/>
              <a:t>By default 16 characters are allocated</a:t>
            </a:r>
          </a:p>
          <a:p>
            <a:pPr>
              <a:lnSpc>
                <a:spcPct val="11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Capacity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holds the currently allocated space (in characters)</a:t>
            </a:r>
          </a:p>
          <a:p>
            <a:pPr>
              <a:lnSpc>
                <a:spcPct val="11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this[int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index]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(indexer in C#) gives access to the char value at given </a:t>
            </a:r>
            <a:r>
              <a:rPr lang="en-US" sz="3200" dirty="0" smtClean="0"/>
              <a:t>position</a:t>
            </a:r>
            <a:endParaRPr lang="en-US" sz="3200" dirty="0"/>
          </a:p>
          <a:p>
            <a:pPr>
              <a:lnSpc>
                <a:spcPct val="11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holds the length of the string in the buffer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6328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noProof="1"/>
              <a:t>StringBuilde</a:t>
            </a:r>
            <a:r>
              <a:rPr lang="en-US" dirty="0"/>
              <a:t>r Class </a:t>
            </a:r>
            <a:r>
              <a:rPr lang="en-US" dirty="0" smtClean="0"/>
              <a:t>(2)</a:t>
            </a:r>
            <a:endParaRPr lang="bg-BG" dirty="0"/>
          </a:p>
        </p:txBody>
      </p:sp>
      <p:sp>
        <p:nvSpPr>
          <p:cNvPr id="675843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990600"/>
            <a:ext cx="10972800" cy="5638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sb.Append(…)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3000" noProof="1" smtClean="0"/>
              <a:t>appends a string or another object after the last character in the buffer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sb.Remove(int startIndex, int length)</a:t>
            </a:r>
            <a:r>
              <a:rPr lang="en-US" sz="3000" noProof="1" smtClean="0"/>
              <a:t> removes the characters in given range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sb.Insert(int index, string str)</a:t>
            </a:r>
            <a:r>
              <a:rPr lang="en-US" sz="3000" noProof="1" smtClean="0"/>
              <a:t> inserts given string (or object) at given position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sb.Replace(string oldStr, string newStr)</a:t>
            </a:r>
            <a:r>
              <a:rPr lang="en-US" sz="3000" noProof="1" smtClean="0">
                <a:latin typeface="+mj-lt"/>
              </a:rPr>
              <a:t> </a:t>
            </a:r>
            <a:r>
              <a:rPr lang="en-US" sz="3000" noProof="1" smtClean="0"/>
              <a:t>replaces all occurrences of a substring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sb.ToString()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anose="020B0609020204030204" pitchFamily="49" charset="0"/>
              </a:rPr>
              <a:t> </a:t>
            </a:r>
            <a:r>
              <a:rPr lang="en-US" sz="3000" noProof="1" smtClean="0"/>
              <a:t>converts the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300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000" noProof="1" smtClean="0"/>
              <a:t>to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513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7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Extracting all capital letters from a string</a:t>
            </a:r>
            <a:endParaRPr lang="bg-BG" dirty="0"/>
          </a:p>
        </p:txBody>
      </p:sp>
      <p:sp>
        <p:nvSpPr>
          <p:cNvPr id="6768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/>
              <a:t>StringBuilder</a:t>
            </a:r>
            <a:r>
              <a:rPr lang="en-US" dirty="0"/>
              <a:t> – </a:t>
            </a:r>
            <a:r>
              <a:rPr lang="en-US" dirty="0" smtClean="0"/>
              <a:t>Another Example</a:t>
            </a:r>
            <a:endParaRPr lang="bg-BG" dirty="0"/>
          </a:p>
        </p:txBody>
      </p:sp>
      <p:sp>
        <p:nvSpPr>
          <p:cNvPr id="676868" name="Rectangle 4"/>
          <p:cNvSpPr>
            <a:spLocks noChangeArrowheads="1"/>
          </p:cNvSpPr>
          <p:nvPr/>
        </p:nvSpPr>
        <p:spPr bwMode="auto">
          <a:xfrm>
            <a:off x="650198" y="1744800"/>
            <a:ext cx="10515600" cy="49130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string ExtractCapitals(string s)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StringBuilder result = new StringBuilder();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0; i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 s.Length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if (char.IsUpper(s[i]))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result.Append(s[i]);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result.ToString();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23554" name="Picture 2" descr="http://www.apprenticesearch.com/fpTrades/hoist.eng.mob.crane%20vecto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3328" y="4414940"/>
            <a:ext cx="1932777" cy="2208300"/>
          </a:xfrm>
          <a:prstGeom prst="roundRect">
            <a:avLst>
              <a:gd name="adj" fmla="val 12581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6010525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Using StringBuilder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" name="Picture 2" descr="http://www.caigeann.com/_borders/construction_crane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048" y="914400"/>
            <a:ext cx="4114800" cy="3143250"/>
          </a:xfrm>
          <a:prstGeom prst="roundRect">
            <a:avLst>
              <a:gd name="adj" fmla="val 571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8081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68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Strings are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  <a:r>
              <a:rPr lang="en-US" sz="3600" dirty="0"/>
              <a:t> sequences of </a:t>
            </a:r>
            <a:endParaRPr lang="en-US" sz="36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 smtClean="0"/>
              <a:t>characters </a:t>
            </a:r>
            <a:r>
              <a:rPr lang="en-US" sz="3600" dirty="0"/>
              <a:t>(instances of 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System.String</a:t>
            </a:r>
            <a:r>
              <a:rPr lang="en-US" sz="3600" dirty="0" smtClean="0"/>
              <a:t>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Can only be iterated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Support operations such as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Substring()</a:t>
            </a:r>
            <a:r>
              <a:rPr lang="en-US" dirty="0" smtClean="0"/>
              <a:t>, </a:t>
            </a:r>
          </a:p>
          <a:p>
            <a:pPr marL="377887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IndexOf()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Trim()</a:t>
            </a:r>
            <a:r>
              <a:rPr lang="en-US" noProof="1" smtClean="0"/>
              <a:t>, etc.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noProof="1" smtClean="0"/>
              <a:t>Changes to the string create a new object, instead of modifying the old one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StringBuilder</a:t>
            </a:r>
            <a:r>
              <a:rPr lang="en-US" noProof="1" smtClean="0"/>
              <a:t> offers good performance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noProof="1" smtClean="0"/>
              <a:t>Recommended when concatenating strings in a loop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812" y="1151118"/>
            <a:ext cx="2514600" cy="2514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340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 and Text Processing</a:t>
            </a:r>
            <a:endParaRPr lang="en-US" dirty="0"/>
          </a:p>
        </p:txBody>
      </p:sp>
      <p:pic>
        <p:nvPicPr>
          <p:cNvPr id="12" name="Picture 11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21"/>
              </a:rPr>
              <a:t>https://</a:t>
            </a:r>
            <a:r>
              <a:rPr lang="en-US" dirty="0" smtClean="0">
                <a:hlinkClick r:id="rId21"/>
              </a:rPr>
              <a:t>softuni.bg/courses/advanced-csharp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15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 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4"/>
              </a:rPr>
              <a:t>Fundamentals </a:t>
            </a:r>
            <a:r>
              <a:rPr lang="en-US" sz="2000" dirty="0">
                <a:hlinkClick r:id="rId4"/>
              </a:rPr>
              <a:t>of Computer Programming with C</a:t>
            </a:r>
            <a:r>
              <a:rPr lang="en-US" sz="2000" dirty="0" smtClean="0">
                <a:hlinkClick r:id="rId4"/>
              </a:rPr>
              <a:t>#</a:t>
            </a:r>
            <a:r>
              <a:rPr lang="en-US" sz="2000" dirty="0" smtClean="0"/>
              <a:t>" 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6"/>
              </a:rPr>
              <a:t>C</a:t>
            </a:r>
            <a:r>
              <a:rPr lang="en-US" sz="2000" dirty="0">
                <a:hlinkClick r:id="rId6"/>
              </a:rPr>
              <a:t># Part </a:t>
            </a:r>
            <a:r>
              <a:rPr lang="en-US" sz="2000" dirty="0" smtClean="0">
                <a:hlinkClick r:id="rId6"/>
              </a:rPr>
              <a:t>I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 </a:t>
            </a:r>
            <a:endParaRPr lang="en-US" sz="2000" dirty="0" smtClean="0"/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8"/>
              </a:rPr>
              <a:t>C# Part II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99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smtClean="0"/>
              <a:t>a String</a:t>
            </a:r>
            <a:r>
              <a:rPr lang="en-US" dirty="0"/>
              <a:t>?</a:t>
            </a:r>
            <a:endParaRPr lang="bg-BG" dirty="0"/>
          </a:p>
        </p:txBody>
      </p:sp>
      <p:sp>
        <p:nvSpPr>
          <p:cNvPr id="616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Strings are sequences </a:t>
            </a:r>
            <a:r>
              <a:rPr lang="en-US" dirty="0"/>
              <a:t>of characters</a:t>
            </a:r>
          </a:p>
          <a:p>
            <a:pPr>
              <a:lnSpc>
                <a:spcPct val="100000"/>
              </a:lnSpc>
            </a:pPr>
            <a:r>
              <a:rPr lang="en-US" dirty="0"/>
              <a:t>Each character is a Unicode </a:t>
            </a:r>
            <a:r>
              <a:rPr lang="en-US" dirty="0" smtClean="0"/>
              <a:t>symbol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Represented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/>
              <a:t>data </a:t>
            </a:r>
            <a:r>
              <a:rPr lang="en-US" dirty="0"/>
              <a:t>type in C</a:t>
            </a:r>
            <a:r>
              <a:rPr lang="en-US" dirty="0" smtClean="0"/>
              <a:t>#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System.String</a:t>
            </a:r>
            <a:r>
              <a:rPr lang="en-US" dirty="0" smtClean="0"/>
              <a:t>)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Example:</a:t>
            </a:r>
            <a:endParaRPr lang="bg-BG" dirty="0"/>
          </a:p>
        </p:txBody>
      </p:sp>
      <p:sp>
        <p:nvSpPr>
          <p:cNvPr id="616452" name="Rectangle 4"/>
          <p:cNvSpPr>
            <a:spLocks noChangeArrowheads="1"/>
          </p:cNvSpPr>
          <p:nvPr/>
        </p:nvSpPr>
        <p:spPr bwMode="auto">
          <a:xfrm>
            <a:off x="2298985" y="4027638"/>
            <a:ext cx="5357255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C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#";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616589" name="Group 1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571249"/>
              </p:ext>
            </p:extLst>
          </p:nvPr>
        </p:nvGraphicFramePr>
        <p:xfrm>
          <a:off x="2360612" y="5017193"/>
          <a:ext cx="4519053" cy="715822"/>
        </p:xfrm>
        <a:graphic>
          <a:graphicData uri="http://schemas.openxmlformats.org/drawingml/2006/table">
            <a:tbl>
              <a:tblPr/>
              <a:tblGrid>
                <a:gridCol w="501699"/>
                <a:gridCol w="505458"/>
                <a:gridCol w="499821"/>
                <a:gridCol w="501699"/>
                <a:gridCol w="501700"/>
                <a:gridCol w="503578"/>
                <a:gridCol w="501699"/>
                <a:gridCol w="501700"/>
                <a:gridCol w="501699"/>
              </a:tblGrid>
              <a:tr h="71582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H</a:t>
                      </a:r>
                      <a:endParaRPr lang="bg-BG" sz="32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e</a:t>
                      </a:r>
                      <a:endParaRPr lang="bg-BG" sz="32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l</a:t>
                      </a:r>
                      <a:endParaRPr lang="bg-BG" sz="32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l</a:t>
                      </a:r>
                      <a:endParaRPr lang="bg-BG" sz="32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</a:t>
                      </a:r>
                      <a:endParaRPr lang="bg-BG" sz="32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,</a:t>
                      </a:r>
                      <a:endParaRPr lang="bg-BG" sz="32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endParaRPr lang="bg-BG" sz="32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C</a:t>
                      </a:r>
                      <a:endParaRPr lang="bg-BG" sz="32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#</a:t>
                      </a:r>
                      <a:endParaRPr lang="bg-BG" sz="32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16495" name="Line 47"/>
          <p:cNvSpPr>
            <a:spLocks noChangeShapeType="1"/>
          </p:cNvSpPr>
          <p:nvPr/>
        </p:nvSpPr>
        <p:spPr bwMode="auto">
          <a:xfrm>
            <a:off x="1598612" y="5407721"/>
            <a:ext cx="534002" cy="0"/>
          </a:xfrm>
          <a:prstGeom prst="line">
            <a:avLst/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lg" len="lg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1074041" y="5084555"/>
            <a:ext cx="434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</a:p>
        </p:txBody>
      </p:sp>
      <p:pic>
        <p:nvPicPr>
          <p:cNvPr id="92162" name="Picture 2" descr="http://superstruny.aspweb.cz/images/fyzika/superstring/string_theory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297" y="4007271"/>
            <a:ext cx="1723615" cy="17236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3392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 smtClean="0"/>
              <a:t>Strings are represented by </a:t>
            </a:r>
            <a:r>
              <a:rPr lang="en-US" sz="3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System.String</a:t>
            </a:r>
            <a:r>
              <a:rPr lang="en-US" sz="3600" dirty="0" smtClean="0"/>
              <a:t> objects in .NET Framework</a:t>
            </a:r>
            <a:endParaRPr lang="en-US" sz="3600" dirty="0"/>
          </a:p>
          <a:p>
            <a:pPr lvl="1">
              <a:lnSpc>
                <a:spcPct val="100000"/>
              </a:lnSpc>
            </a:pPr>
            <a:r>
              <a:rPr lang="en-US" sz="3600" dirty="0"/>
              <a:t>String objects contain an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immutable </a:t>
            </a:r>
            <a:r>
              <a:rPr lang="en-US" sz="3600" dirty="0"/>
              <a:t>(read-only) sequence of characters</a:t>
            </a:r>
          </a:p>
          <a:p>
            <a:pPr lvl="1">
              <a:lnSpc>
                <a:spcPct val="100000"/>
              </a:lnSpc>
            </a:pPr>
            <a:r>
              <a:rPr lang="en-US" sz="3600" dirty="0" smtClean="0"/>
              <a:t>Strings use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Unicode </a:t>
            </a:r>
            <a:r>
              <a:rPr lang="en-US" sz="3600" dirty="0" smtClean="0"/>
              <a:t>to </a:t>
            </a:r>
            <a:r>
              <a:rPr lang="en-US" sz="3600" dirty="0"/>
              <a:t>support multiple languages and alphabets</a:t>
            </a:r>
          </a:p>
          <a:p>
            <a:pPr>
              <a:lnSpc>
                <a:spcPct val="100000"/>
              </a:lnSpc>
            </a:pPr>
            <a:r>
              <a:rPr lang="en-US" sz="3600" dirty="0" smtClean="0"/>
              <a:t>Strings are stored in </a:t>
            </a:r>
            <a:r>
              <a:rPr lang="en-US" sz="3600" dirty="0"/>
              <a:t>the dynamic memory </a:t>
            </a:r>
            <a:r>
              <a:rPr lang="en-US" sz="3600" dirty="0" smtClean="0"/>
              <a:t>(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managed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heap</a:t>
            </a:r>
            <a:r>
              <a:rPr lang="en-US" sz="3600" dirty="0"/>
              <a:t>)</a:t>
            </a:r>
          </a:p>
          <a:p>
            <a:pPr>
              <a:lnSpc>
                <a:spcPct val="100000"/>
              </a:lnSpc>
            </a:pPr>
            <a:r>
              <a:rPr lang="en-US" sz="3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System.String</a:t>
            </a:r>
            <a:r>
              <a:rPr lang="en-US" sz="3600" smtClean="0"/>
              <a:t> is a </a:t>
            </a:r>
            <a:r>
              <a:rPr lang="en-US" sz="3600" dirty="0">
                <a:sym typeface="Wingdings" pitchFamily="2" charset="2"/>
              </a:rPr>
              <a:t>r</a:t>
            </a:r>
            <a:r>
              <a:rPr lang="en-US" sz="3600" dirty="0"/>
              <a:t>eference </a:t>
            </a:r>
            <a:r>
              <a:rPr lang="en-US" sz="3600" dirty="0" smtClean="0"/>
              <a:t>type</a:t>
            </a:r>
            <a:endParaRPr lang="bg-BG" sz="3600" dirty="0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System.String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Class</a:t>
            </a:r>
            <a:endParaRPr lang="en-US" noProof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5722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17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String objects are like arrays of characters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char[]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Have fixed length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String.Length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Elements can be accessed </a:t>
            </a:r>
            <a:r>
              <a:rPr lang="en-US" dirty="0" smtClean="0"/>
              <a:t>directly by </a:t>
            </a:r>
            <a:r>
              <a:rPr lang="en-US" dirty="0"/>
              <a:t>index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The index is in the range [0 ... Length - 1]</a:t>
            </a:r>
            <a:endParaRPr lang="bg-BG" dirty="0"/>
          </a:p>
        </p:txBody>
      </p:sp>
      <p:sp>
        <p:nvSpPr>
          <p:cNvPr id="617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System.String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Class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(2)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17476" name="Rectangle 4"/>
          <p:cNvSpPr>
            <a:spLocks noChangeArrowheads="1"/>
          </p:cNvSpPr>
          <p:nvPr/>
        </p:nvSpPr>
        <p:spPr bwMode="auto">
          <a:xfrm>
            <a:off x="1234404" y="3748094"/>
            <a:ext cx="6688807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"Hello!";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str.Length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6</a:t>
            </a:r>
            <a:b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ch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str[1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]; // ch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'e'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617524" name="Group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298709"/>
              </p:ext>
            </p:extLst>
          </p:nvPr>
        </p:nvGraphicFramePr>
        <p:xfrm>
          <a:off x="4281828" y="5442693"/>
          <a:ext cx="2735262" cy="997968"/>
        </p:xfrm>
        <a:graphic>
          <a:graphicData uri="http://schemas.openxmlformats.org/drawingml/2006/table">
            <a:tbl>
              <a:tblPr/>
              <a:tblGrid>
                <a:gridCol w="455612"/>
                <a:gridCol w="457200"/>
                <a:gridCol w="455613"/>
                <a:gridCol w="454025"/>
                <a:gridCol w="455612"/>
                <a:gridCol w="457200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bg-BG" sz="28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bg-BG" sz="28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  <a:endParaRPr lang="bg-BG" sz="28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3</a:t>
                      </a:r>
                      <a:endParaRPr lang="bg-BG" sz="28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</a:t>
                      </a:r>
                      <a:endParaRPr lang="bg-BG" sz="28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</a:t>
                      </a:r>
                      <a:endParaRPr lang="bg-BG" sz="28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  <a:tr h="1508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H</a:t>
                      </a:r>
                      <a:endParaRPr lang="bg-BG" sz="28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e</a:t>
                      </a:r>
                      <a:endParaRPr lang="bg-BG" sz="28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l</a:t>
                      </a:r>
                      <a:endParaRPr lang="bg-BG" sz="28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l</a:t>
                      </a:r>
                      <a:endParaRPr lang="bg-BG" sz="28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</a:t>
                      </a:r>
                      <a:endParaRPr lang="bg-BG" sz="28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!</a:t>
                      </a:r>
                      <a:endParaRPr lang="bg-BG" sz="28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306421" y="5459625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index  =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20575" y="5909704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str[index]  = </a:t>
            </a: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0115" name="Picture 3" descr="C:\Trash\hands-and-strings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806">
            <a:off x="8942767" y="5292243"/>
            <a:ext cx="2562225" cy="1066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607962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66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– First Example</a:t>
            </a:r>
            <a:endParaRPr lang="bg-BG" dirty="0"/>
          </a:p>
        </p:txBody>
      </p:sp>
      <p:sp>
        <p:nvSpPr>
          <p:cNvPr id="566276" name="Rectangle 4"/>
          <p:cNvSpPr>
            <a:spLocks noChangeArrowheads="1"/>
          </p:cNvSpPr>
          <p:nvPr/>
        </p:nvSpPr>
        <p:spPr bwMode="auto">
          <a:xfrm>
            <a:off x="572332" y="1219200"/>
            <a:ext cx="10779879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song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"Stand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up, stand up, Balkan Superman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("song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\"{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}\"", song);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("song.Length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{0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song.Length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0; i &lt;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song.Length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("song[{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0}] = {1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i,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song[i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89091" name="Picture 3" descr="C:\Trash\superman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42850">
            <a:off x="10291150" y="1094484"/>
            <a:ext cx="1524000" cy="1524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618465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9871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Strings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" name="Picture 2" descr="http://blog.michaelkcooke.com/wp-content/uploads/2009/01/string_theory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648" y="1624336"/>
            <a:ext cx="5181600" cy="2989384"/>
          </a:xfrm>
          <a:prstGeom prst="roundRect">
            <a:avLst>
              <a:gd name="adj" fmla="val 7290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280007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2671</Words>
  <Application>Microsoft Office PowerPoint</Application>
  <PresentationFormat>Custom</PresentationFormat>
  <Paragraphs>585</Paragraphs>
  <Slides>50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Consolas</vt:lpstr>
      <vt:lpstr>Courier New</vt:lpstr>
      <vt:lpstr>Wingdings</vt:lpstr>
      <vt:lpstr>Wingdings 2</vt:lpstr>
      <vt:lpstr>SoftUni 16x9</vt:lpstr>
      <vt:lpstr>Strings and Text Processing</vt:lpstr>
      <vt:lpstr>Table of Contents</vt:lpstr>
      <vt:lpstr>Table of Contents (2)</vt:lpstr>
      <vt:lpstr>What Is a String?</vt:lpstr>
      <vt:lpstr>What Is a String?</vt:lpstr>
      <vt:lpstr>The System.String Class</vt:lpstr>
      <vt:lpstr>The System.String Class (2)</vt:lpstr>
      <vt:lpstr>Strings – First Example</vt:lpstr>
      <vt:lpstr>Strings</vt:lpstr>
      <vt:lpstr>Creating and Using Strings</vt:lpstr>
      <vt:lpstr>Declaring Strings</vt:lpstr>
      <vt:lpstr>Creating Strings</vt:lpstr>
      <vt:lpstr>Creating Strings (2)</vt:lpstr>
      <vt:lpstr>Creating Strings (3)</vt:lpstr>
      <vt:lpstr>Reading and Printing Strings</vt:lpstr>
      <vt:lpstr>Reading and Printing Strings</vt:lpstr>
      <vt:lpstr>Manipulating Strings</vt:lpstr>
      <vt:lpstr>Comparing Strings</vt:lpstr>
      <vt:lpstr>Comparing Strings (2)</vt:lpstr>
      <vt:lpstr>Comparing Strings – Example </vt:lpstr>
      <vt:lpstr>Comparing Strings</vt:lpstr>
      <vt:lpstr>Concatenating Strings</vt:lpstr>
      <vt:lpstr>Concatenating Strings – Example</vt:lpstr>
      <vt:lpstr>Concatenating Strings</vt:lpstr>
      <vt:lpstr>Searching in Strings</vt:lpstr>
      <vt:lpstr>Searching in Strings – Example</vt:lpstr>
      <vt:lpstr>Searching in Strings</vt:lpstr>
      <vt:lpstr>Extracting Substrings</vt:lpstr>
      <vt:lpstr>Extracting Substrings</vt:lpstr>
      <vt:lpstr>Splitting Strings</vt:lpstr>
      <vt:lpstr>Splitting Strings</vt:lpstr>
      <vt:lpstr>Other String Operations</vt:lpstr>
      <vt:lpstr>Replacing and Deleting Substrings</vt:lpstr>
      <vt:lpstr>Changing Character Casing</vt:lpstr>
      <vt:lpstr>Trimming White Space</vt:lpstr>
      <vt:lpstr>Other String Operations</vt:lpstr>
      <vt:lpstr>Building and Modifying Strings</vt:lpstr>
      <vt:lpstr>Constructing Strings</vt:lpstr>
      <vt:lpstr>Slow Building Strings with +</vt:lpstr>
      <vt:lpstr>StringBuilder: How It Works?</vt:lpstr>
      <vt:lpstr>Changing the Contents of a String</vt:lpstr>
      <vt:lpstr>The StringBuilder Class</vt:lpstr>
      <vt:lpstr>The StringBuilder Class (2)</vt:lpstr>
      <vt:lpstr>StringBuilder – Another Example</vt:lpstr>
      <vt:lpstr>Using StringBuilder</vt:lpstr>
      <vt:lpstr>Exercises in Class</vt:lpstr>
      <vt:lpstr>Summary</vt:lpstr>
      <vt:lpstr>Strings and Text Processing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Strings and Text Processing</dc:title>
  <dc:subject>Advanced C#  Course</dc:subject>
  <dc:creator/>
  <cp:keywords>C#, text, string, processing,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2015-05-11T14:55:05Z</dcterms:modified>
  <cp:category>programming, software engineering, C#, data structures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